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8" r:id="rId3"/>
    <p:sldId id="266" r:id="rId4"/>
    <p:sldId id="271" r:id="rId5"/>
    <p:sldId id="270" r:id="rId6"/>
    <p:sldId id="267" r:id="rId7"/>
    <p:sldId id="272" r:id="rId8"/>
    <p:sldId id="273" r:id="rId9"/>
    <p:sldId id="259" r:id="rId10"/>
    <p:sldId id="260" r:id="rId11"/>
    <p:sldId id="261" r:id="rId12"/>
    <p:sldId id="262" r:id="rId13"/>
    <p:sldId id="275" r:id="rId14"/>
    <p:sldId id="274" r:id="rId15"/>
    <p:sldId id="264" r:id="rId16"/>
    <p:sldId id="265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4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 autoAdjust="0"/>
    <p:restoredTop sz="95213" autoAdjust="0"/>
  </p:normalViewPr>
  <p:slideViewPr>
    <p:cSldViewPr snapToGrid="0" snapToObjects="1">
      <p:cViewPr varScale="1">
        <p:scale>
          <a:sx n="91" d="100"/>
          <a:sy n="91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141F5-44E6-483B-92E1-03DDFEF45110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1E4F-6BEB-4951-8F98-4B907F68E4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755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41E4F-6BEB-4951-8F98-4B907F68E42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47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94BF-4E14-3143-A93E-3022A5A4103C}" type="datetime1">
              <a:rPr lang="fr-FR" smtClean="0"/>
              <a:t>18/12/2018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30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0965-7404-114A-ABA0-4ADEC457F17A}" type="datetime1">
              <a:rPr lang="fr-FR" smtClean="0"/>
              <a:t>18/12/2018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578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CA826-1E8A-484E-B6BB-C09B432D3116}" type="datetime1">
              <a:rPr lang="fr-FR" smtClean="0"/>
              <a:t>18/12/2018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00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0A8B-B582-ED45-906F-6E3FB6E77942}" type="datetime1">
              <a:rPr lang="fr-FR" smtClean="0"/>
              <a:t>18/12/2018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189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A2C-2AB4-E545-9475-0E9AD9B5C29D}" type="datetime1">
              <a:rPr lang="fr-FR" smtClean="0"/>
              <a:t>18/12/2018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169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7437-A673-A143-9424-AF950BD5A2B1}" type="datetime1">
              <a:rPr lang="fr-FR" smtClean="0"/>
              <a:t>18/12/2018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366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83BD8-20AD-684B-8204-DEF9A3DE85FE}" type="datetime1">
              <a:rPr lang="fr-FR" smtClean="0"/>
              <a:t>18/12/2018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42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0B4FC-C62E-424C-9ED5-7E648869CE07}" type="datetime1">
              <a:rPr lang="fr-FR" smtClean="0"/>
              <a:t>18/12/2018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401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4F87059-7513-964F-BBED-FBE9F33EE2AD}" type="datetime1">
              <a:rPr lang="fr-FR" smtClean="0"/>
              <a:t>18/12/2018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07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7F317-BE64-B449-A532-7A7F68674806}" type="datetime1">
              <a:rPr lang="fr-FR" smtClean="0"/>
              <a:t>18/12/2018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09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35E3-70F9-6B45-B90E-1EB9CA4E2EFD}" type="datetime1">
              <a:rPr lang="fr-FR" smtClean="0"/>
              <a:t>18/12/2018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06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870-7D0E-E342-8B29-9872B2CD9005}" type="datetime1">
              <a:rPr lang="fr-FR" smtClean="0"/>
              <a:t>18/12/2018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1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BEBE-AC19-3C45-B333-F52893381EF4}" type="datetime1">
              <a:rPr lang="fr-FR" smtClean="0"/>
              <a:t>18/12/2018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6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CD7C-DE75-FE4F-AA8E-6B8162BA23E7}" type="datetime1">
              <a:rPr lang="fr-FR" smtClean="0"/>
              <a:t>18/12/2018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11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EE05-1DF0-C047-80D9-939A27710360}" type="datetime1">
              <a:rPr lang="fr-FR" smtClean="0"/>
              <a:t>18/12/2018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3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49C1-9CA3-2D40-9500-AAB75442E605}" type="datetime1">
              <a:rPr lang="fr-FR" smtClean="0"/>
              <a:t>18/12/2018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5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2CFD-F780-C34D-BE56-4C091B0D5305}" type="datetime1">
              <a:rPr lang="fr-FR" smtClean="0"/>
              <a:t>18/12/2018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69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474FF-5B0A-BC4B-803D-D39BCA90525C}" type="datetime1">
              <a:rPr lang="fr-FR" smtClean="0"/>
              <a:t>18/12/2018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2C3D4-2B57-7F4D-8C56-E948E0100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18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18" Type="http://schemas.microsoft.com/office/2007/relationships/hdphoto" Target="../media/hdphoto9.wdp"/><Relationship Id="rId3" Type="http://schemas.microsoft.com/office/2007/relationships/hdphoto" Target="../media/hdphoto3.wdp"/><Relationship Id="rId21" Type="http://schemas.microsoft.com/office/2007/relationships/hdphoto" Target="../media/hdphoto10.wdp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7.jpg"/><Relationship Id="rId5" Type="http://schemas.openxmlformats.org/officeDocument/2006/relationships/image" Target="../media/image14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19" Type="http://schemas.openxmlformats.org/officeDocument/2006/relationships/image" Target="../media/image22.png"/><Relationship Id="rId4" Type="http://schemas.openxmlformats.org/officeDocument/2006/relationships/image" Target="../media/image10.jpe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3" Type="http://schemas.microsoft.com/office/2007/relationships/hdphoto" Target="../media/hdphoto12.wdp"/><Relationship Id="rId7" Type="http://schemas.microsoft.com/office/2007/relationships/hdphoto" Target="../media/hdphoto13.wdp"/><Relationship Id="rId12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microsoft.com/office/2007/relationships/hdphoto" Target="../media/hdphoto11.wdp"/><Relationship Id="rId10" Type="http://schemas.microsoft.com/office/2007/relationships/hdphoto" Target="../media/hdphoto15.wdp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" y="2246050"/>
            <a:ext cx="8733016" cy="2316909"/>
          </a:xfrm>
        </p:spPr>
        <p:txBody>
          <a:bodyPr/>
          <a:lstStyle/>
          <a:p>
            <a:r>
              <a:rPr lang="fr-FR" sz="3200" dirty="0"/>
              <a:t>Oral B: </a:t>
            </a:r>
            <a:r>
              <a:rPr lang="fr-FR" sz="3200" b="1" dirty="0"/>
              <a:t>Automatisation du placement d’une parabole et d’une antenne râteau pour la station spatiale internationale ISS</a:t>
            </a:r>
            <a:br>
              <a:rPr lang="fr-FR" sz="3200" dirty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0322" y="4336650"/>
            <a:ext cx="8144134" cy="1117687"/>
          </a:xfrm>
        </p:spPr>
        <p:txBody>
          <a:bodyPr>
            <a:normAutofit/>
          </a:bodyPr>
          <a:lstStyle/>
          <a:p>
            <a:r>
              <a:rPr lang="fr-FR" sz="2400" dirty="0"/>
              <a:t>Projet Super </a:t>
            </a:r>
            <a:r>
              <a:rPr lang="fr-FR" sz="2400" dirty="0" err="1"/>
              <a:t>Pouet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9" y="1"/>
            <a:ext cx="3552049" cy="88431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058822" y="5927485"/>
            <a:ext cx="2270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u="sng" dirty="0"/>
              <a:t>Jury</a:t>
            </a:r>
          </a:p>
          <a:p>
            <a:pPr algn="ctr"/>
            <a:r>
              <a:rPr lang="fr-FR" dirty="0"/>
              <a:t>Vincent Grimaud</a:t>
            </a:r>
          </a:p>
          <a:p>
            <a:pPr algn="ctr"/>
            <a:r>
              <a:rPr lang="fr-FR" dirty="0"/>
              <a:t>Christophe Tailliez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8288" y="5421656"/>
            <a:ext cx="1933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Olivier </a:t>
            </a:r>
            <a:r>
              <a:rPr lang="fr-FR" sz="1400" dirty="0" err="1"/>
              <a:t>Berthiau</a:t>
            </a:r>
            <a:endParaRPr lang="fr-FR" sz="1400" dirty="0"/>
          </a:p>
          <a:p>
            <a:r>
              <a:rPr lang="fr-FR" sz="1400" dirty="0"/>
              <a:t>Augustin Decaux</a:t>
            </a:r>
          </a:p>
          <a:p>
            <a:r>
              <a:rPr lang="fr-FR" sz="1400" dirty="0"/>
              <a:t>Grégoire </a:t>
            </a:r>
            <a:r>
              <a:rPr lang="fr-FR" sz="1400" dirty="0" err="1"/>
              <a:t>Reboul</a:t>
            </a:r>
            <a:endParaRPr lang="fr-FR" sz="1400" dirty="0"/>
          </a:p>
          <a:p>
            <a:r>
              <a:rPr lang="fr-FR" sz="1400" dirty="0"/>
              <a:t>Thomas </a:t>
            </a:r>
            <a:r>
              <a:rPr lang="fr-FR" sz="1400" dirty="0" err="1"/>
              <a:t>Barrier</a:t>
            </a:r>
            <a:endParaRPr lang="fr-FR" sz="1400" dirty="0"/>
          </a:p>
          <a:p>
            <a:r>
              <a:rPr lang="fr-FR" sz="1400" dirty="0" err="1"/>
              <a:t>Robotic</a:t>
            </a:r>
            <a:r>
              <a:rPr lang="fr-FR" sz="1400" dirty="0"/>
              <a:t> 1</a:t>
            </a:r>
          </a:p>
          <a:p>
            <a:r>
              <a:rPr lang="fr-FR" sz="1400" dirty="0"/>
              <a:t>2018/2019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198864" y="3840479"/>
            <a:ext cx="290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Groupe 302</a:t>
            </a:r>
          </a:p>
        </p:txBody>
      </p:sp>
      <p:pic>
        <p:nvPicPr>
          <p:cNvPr id="11" name="Picture 2" descr="Résultat de recherche d'images pour &quot;Projet&quot;">
            <a:extLst>
              <a:ext uri="{FF2B5EF4-FFF2-40B4-BE49-F238E27FC236}">
                <a16:creationId xmlns:a16="http://schemas.microsoft.com/office/drawing/2014/main" id="{A45F6522-0B5D-4C55-8147-8F98516255C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082" y="2706603"/>
            <a:ext cx="1890950" cy="1133876"/>
          </a:xfrm>
          <a:prstGeom prst="rect">
            <a:avLst/>
          </a:prstGeom>
          <a:noFill/>
          <a:extLst/>
        </p:spPr>
      </p:pic>
      <p:sp>
        <p:nvSpPr>
          <p:cNvPr id="12" name="Zone de texte 2"/>
          <p:cNvSpPr txBox="1">
            <a:spLocks noChangeArrowheads="1"/>
          </p:cNvSpPr>
          <p:nvPr/>
        </p:nvSpPr>
        <p:spPr bwMode="auto">
          <a:xfrm>
            <a:off x="-811310" y="924262"/>
            <a:ext cx="809868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450215" indent="450215" algn="just">
              <a:spcAft>
                <a:spcPts val="0"/>
              </a:spcAft>
            </a:pP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U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niversité </a:t>
            </a:r>
            <a:r>
              <a:rPr lang="fr-FR" i="1" dirty="0">
                <a:latin typeface="Century Gothic" charset="0"/>
                <a:ea typeface="Calibri" charset="0"/>
                <a:cs typeface="Times New Roman" charset="0"/>
              </a:rPr>
              <a:t>de</a:t>
            </a:r>
            <a:r>
              <a:rPr lang="fr-FR" b="1" i="1" dirty="0">
                <a:latin typeface="Century Gothic" charset="0"/>
                <a:ea typeface="Calibri" charset="0"/>
                <a:cs typeface="Times New Roman" charset="0"/>
              </a:rPr>
              <a:t> T</a:t>
            </a:r>
            <a:r>
              <a:rPr lang="fr-FR" i="1" dirty="0">
                <a:latin typeface="Century Gothic" charset="0"/>
                <a:ea typeface="Calibri" charset="0"/>
                <a:cs typeface="Times New Roman" charset="0"/>
              </a:rPr>
              <a:t>ours</a:t>
            </a:r>
            <a:endParaRPr lang="fr-FR" dirty="0">
              <a:effectLst/>
              <a:latin typeface="Century Gothic" charset="0"/>
              <a:ea typeface="Calibri" charset="0"/>
              <a:cs typeface="Times New Roman" charset="0"/>
            </a:endParaRPr>
          </a:p>
          <a:p>
            <a:pPr marL="450215" indent="450215" algn="l">
              <a:spcAft>
                <a:spcPts val="0"/>
              </a:spcAft>
            </a:pP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I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nstitut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U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niversitaire </a:t>
            </a:r>
            <a:r>
              <a:rPr lang="fr-FR" b="1" i="1" dirty="0">
                <a:latin typeface="Century Gothic" charset="0"/>
                <a:ea typeface="Calibri" charset="0"/>
                <a:cs typeface="Times New Roman" charset="0"/>
              </a:rPr>
              <a:t>T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echnologique de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T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ours</a:t>
            </a:r>
            <a:endParaRPr lang="fr-FR" dirty="0">
              <a:effectLst/>
              <a:latin typeface="Century Gothic" charset="0"/>
              <a:ea typeface="Calibri" charset="0"/>
              <a:cs typeface="Times New Roman" charset="0"/>
            </a:endParaRPr>
          </a:p>
          <a:p>
            <a:pPr marL="450215" indent="450215" algn="l">
              <a:spcAft>
                <a:spcPts val="0"/>
              </a:spcAft>
            </a:pP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D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épartement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G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énie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E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lectrique et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I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nformatique </a:t>
            </a:r>
            <a:r>
              <a:rPr lang="fr-FR" b="1" i="1" dirty="0">
                <a:effectLst/>
                <a:latin typeface="Century Gothic" charset="0"/>
                <a:ea typeface="Calibri" charset="0"/>
                <a:cs typeface="Times New Roman" charset="0"/>
              </a:rPr>
              <a:t>I</a:t>
            </a:r>
            <a:r>
              <a:rPr lang="fr-FR" i="1" dirty="0">
                <a:effectLst/>
                <a:latin typeface="Century Gothic" charset="0"/>
                <a:ea typeface="Calibri" charset="0"/>
                <a:cs typeface="Times New Roman" charset="0"/>
              </a:rPr>
              <a:t>ndustrielle</a:t>
            </a:r>
            <a:endParaRPr lang="fr-FR" dirty="0">
              <a:effectLst/>
              <a:latin typeface="Century Gothic" charset="0"/>
              <a:ea typeface="Calibri" charset="0"/>
              <a:cs typeface="Times New Roman" charset="0"/>
            </a:endParaRPr>
          </a:p>
        </p:txBody>
      </p:sp>
      <p:pic>
        <p:nvPicPr>
          <p:cNvPr id="13" name="Image 12" descr="RÃ©sultat de recherche d'images pour &quot;camionnette&quot;">
            <a:extLst>
              <a:ext uri="{FF2B5EF4-FFF2-40B4-BE49-F238E27FC236}">
                <a16:creationId xmlns:a16="http://schemas.microsoft.com/office/drawing/2014/main" id="{9D3E1D89-1ACD-4457-A661-D5CEB688F07C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7" b="99851" l="3320" r="94629">
                        <a14:foregroundMark x1="46777" y1="49480" x2="67676" y2="57949"/>
                        <a14:foregroundMark x1="66797" y1="58247" x2="54785" y2="74146"/>
                        <a14:foregroundMark x1="54785" y1="74146" x2="52246" y2="75483"/>
                        <a14:foregroundMark x1="65234" y1="71174" x2="80762" y2="64339"/>
                        <a14:foregroundMark x1="80762" y1="64339" x2="88477" y2="41753"/>
                        <a14:foregroundMark x1="88477" y1="41753" x2="42969" y2="22437"/>
                        <a14:foregroundMark x1="42969" y1="22437" x2="45410" y2="19465"/>
                        <a14:foregroundMark x1="45410" y1="19465" x2="45410" y2="19465"/>
                        <a14:foregroundMark x1="37695" y1="19465" x2="37695" y2="19465"/>
                        <a14:foregroundMark x1="33887" y1="18574" x2="41016" y2="19019"/>
                        <a14:foregroundMark x1="29492" y1="24814" x2="27246" y2="24814"/>
                        <a14:foregroundMark x1="11914" y1="75037" x2="10547" y2="52006"/>
                        <a14:foregroundMark x1="53125" y1="25706" x2="67578" y2="16493"/>
                        <a14:foregroundMark x1="67578" y1="16493" x2="82422" y2="21248"/>
                        <a14:foregroundMark x1="82422" y1="21248" x2="93518" y2="34485"/>
                        <a14:foregroundMark x1="93937" y1="38187" x2="91602" y2="46211"/>
                        <a14:foregroundMark x1="5859" y1="69094" x2="5859" y2="69094"/>
                        <a14:foregroundMark x1="47070" y1="89599" x2="47070" y2="89599"/>
                        <a14:foregroundMark x1="28613" y1="23180" x2="28613" y2="23180"/>
                        <a14:foregroundMark x1="28320" y1="24071" x2="28320" y2="24071"/>
                        <a14:foregroundMark x1="47559" y1="49629" x2="47559" y2="49629"/>
                        <a14:backgroundMark x1="1855" y1="85884" x2="1855" y2="85884"/>
                        <a14:backgroundMark x1="1270" y1="74443" x2="2637" y2="94056"/>
                        <a14:backgroundMark x1="3516" y1="94651" x2="3711" y2="97474"/>
                        <a14:backgroundMark x1="2832" y1="98068" x2="4199" y2="98960"/>
                        <a14:backgroundMark x1="3320" y1="94948" x2="3027" y2="93462"/>
                        <a14:backgroundMark x1="3516" y1="91530" x2="2930" y2="94799"/>
                        <a14:backgroundMark x1="93848" y1="34324" x2="94238" y2="36107"/>
                        <a14:backgroundMark x1="95117" y1="36107" x2="94629" y2="35958"/>
                        <a14:backgroundMark x1="94629" y1="37741" x2="94141" y2="35958"/>
                        <a14:backgroundMark x1="94824" y1="35958" x2="95117" y2="37593"/>
                        <a14:backgroundMark x1="94727" y1="37741" x2="94727" y2="38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67" y="159430"/>
            <a:ext cx="3230245" cy="2125980"/>
          </a:xfrm>
          <a:prstGeom prst="rect">
            <a:avLst/>
          </a:prstGeom>
          <a:noFill/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9B35A0D-0A25-4FB2-938C-63579C76C4F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50" y="785729"/>
            <a:ext cx="821055" cy="7080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C4F0838-98F5-CB47-83B5-C93FF2FE72A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36" y="5233237"/>
            <a:ext cx="1172528" cy="10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3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Programmation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136848"/>
            <a:ext cx="9613861" cy="3599316"/>
          </a:xfrm>
        </p:spPr>
        <p:txBody>
          <a:bodyPr>
            <a:normAutofit/>
          </a:bodyPr>
          <a:lstStyle/>
          <a:p>
            <a:r>
              <a:rPr lang="fr-FR" sz="2000" dirty="0"/>
              <a:t>Extraction d’un algorithme depuis un site internet</a:t>
            </a:r>
          </a:p>
          <a:p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6001054" y="2790825"/>
            <a:ext cx="61278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URL :</a:t>
            </a:r>
            <a:r>
              <a:rPr lang="fr-FR" dirty="0"/>
              <a:t> finder.tooway-instal.com/fixe/pages/index.html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u="sng" dirty="0"/>
              <a:t>Fonctionnement :</a:t>
            </a:r>
          </a:p>
          <a:p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rentre une adresse (connexion internet requise) ou les coordonnées en latitude et longitude (hors connexion)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Lorsqu’on appui sur « Calculer », le site renvoie les coordonnées en élévation et en azimut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2" y="2570176"/>
            <a:ext cx="4615579" cy="384226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65452" y="6405891"/>
            <a:ext cx="2828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u="sng" dirty="0"/>
              <a:t>Capture d’écran du site internet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A4C152-9B58-2542-B477-AE8AF5F7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68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Programmation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Analyse des fichiers source de la page pour retrouver le script de calcul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040" y="2206466"/>
            <a:ext cx="768014" cy="76801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234" y="2224335"/>
            <a:ext cx="724992" cy="72499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238927" y="3117935"/>
            <a:ext cx="1290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KA-SAT Finder</a:t>
            </a:r>
          </a:p>
        </p:txBody>
      </p:sp>
      <p:cxnSp>
        <p:nvCxnSpPr>
          <p:cNvPr id="12" name="Connecteur droit avec flèche 11"/>
          <p:cNvCxnSpPr>
            <a:stCxn id="8" idx="3"/>
            <a:endCxn id="9" idx="1"/>
          </p:cNvCxnSpPr>
          <p:nvPr/>
        </p:nvCxnSpPr>
        <p:spPr>
          <a:xfrm flipV="1">
            <a:off x="10268054" y="2586831"/>
            <a:ext cx="948180" cy="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11089401" y="3111610"/>
            <a:ext cx="978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scripts.js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80" y="2790824"/>
            <a:ext cx="4459480" cy="3819525"/>
          </a:xfrm>
          <a:prstGeom prst="rect">
            <a:avLst/>
          </a:prstGeom>
        </p:spPr>
      </p:pic>
      <p:pic>
        <p:nvPicPr>
          <p:cNvPr id="1026" name="Picture 2" descr="https://scontent-cdt1-1.xx.fbcdn.net/v/t1.15752-9/48374884_2197010697225456_6477419618536259584_n.png?_nc_cat=109&amp;_nc_ht=scontent-cdt1-1.xx&amp;oh=80fcbf5471d716186aba1528dc10503f&amp;oe=5CA71C7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64" y="3639870"/>
            <a:ext cx="35052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18"/>
          <p:cNvCxnSpPr/>
          <p:nvPr/>
        </p:nvCxnSpPr>
        <p:spPr>
          <a:xfrm>
            <a:off x="5257300" y="5191122"/>
            <a:ext cx="2353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879355" y="4700586"/>
            <a:ext cx="2998241" cy="87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/>
              <a:t>Conversion de l’algorithme en langage Python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86FF08-1F69-104D-AC06-FFB3B269D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728" y="3659939"/>
            <a:ext cx="3324109" cy="2775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08DD3E8-2595-5143-B28B-B77D0C29F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628" y="6063605"/>
            <a:ext cx="2209589" cy="424241"/>
          </a:xfrm>
          <a:prstGeom prst="rect">
            <a:avLst/>
          </a:prstGeom>
        </p:spPr>
      </p:pic>
      <p:sp>
        <p:nvSpPr>
          <p:cNvPr id="13" name="Flèche droite rayée 12">
            <a:extLst>
              <a:ext uri="{FF2B5EF4-FFF2-40B4-BE49-F238E27FC236}">
                <a16:creationId xmlns:a16="http://schemas.microsoft.com/office/drawing/2014/main" id="{AAFC3CE2-8546-D14D-8217-1F3DE32269D3}"/>
              </a:ext>
            </a:extLst>
          </p:cNvPr>
          <p:cNvSpPr/>
          <p:nvPr/>
        </p:nvSpPr>
        <p:spPr>
          <a:xfrm rot="9135473">
            <a:off x="7447150" y="5867323"/>
            <a:ext cx="659424" cy="212397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394FA9-8DFD-0146-A844-1AB48BD5D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56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5" grpId="0"/>
      <p:bldP spid="22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Programmation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037614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sz="2000" dirty="0"/>
              <a:t>Communication de la boussole avec le Raspberry Pi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600" dirty="0"/>
              <a:t>Utilisation du BUS I2C</a:t>
            </a:r>
            <a:endParaRPr lang="fr-FR" sz="2000" dirty="0"/>
          </a:p>
          <a:p>
            <a:pPr marL="0" indent="0">
              <a:lnSpc>
                <a:spcPct val="150000"/>
              </a:lnSpc>
              <a:buNone/>
            </a:pPr>
            <a:endParaRPr lang="fr-FR" sz="2000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5C2E1D-94E6-F84C-AB1C-C1E1754D7457}"/>
              </a:ext>
            </a:extLst>
          </p:cNvPr>
          <p:cNvSpPr txBox="1"/>
          <p:nvPr/>
        </p:nvSpPr>
        <p:spPr>
          <a:xfrm>
            <a:off x="80163" y="2975216"/>
            <a:ext cx="47964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/>
              <a:t>Registres utilisés:</a:t>
            </a:r>
          </a:p>
          <a:p>
            <a:endParaRPr lang="fr-FR" sz="1400" i="1" u="sng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/>
              <a:t>0x01C &amp; 0x01D : donner angle sur le plan horizontale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/>
              <a:t>0x06 à 0x09 : Magnétomètre sur axe X et Y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/>
              <a:t>0x0A &amp; 0x0B : Magnétomètre sur axe Z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/>
              <a:t>0x1A &amp; 0x1B : Identification du Nord magnétique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/>
              <a:t>0x18 : registre lecture température </a:t>
            </a:r>
          </a:p>
          <a:p>
            <a:pPr marL="342900" indent="-342900">
              <a:buFont typeface="+mj-lt"/>
              <a:buAutoNum type="arabicPeriod"/>
            </a:pPr>
            <a:endParaRPr lang="fr-FR" sz="1400" i="1" u="sng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DDD11A-AE62-0E42-8813-8D3E93A1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22" y="2661943"/>
            <a:ext cx="3277022" cy="32770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CFA63D8-2B10-6A43-B51B-931181BA19C5}"/>
              </a:ext>
            </a:extLst>
          </p:cNvPr>
          <p:cNvSpPr txBox="1"/>
          <p:nvPr/>
        </p:nvSpPr>
        <p:spPr>
          <a:xfrm>
            <a:off x="5766117" y="6049622"/>
            <a:ext cx="294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Code python degré d’inclinaison </a:t>
            </a:r>
          </a:p>
          <a:p>
            <a:pPr algn="ctr"/>
            <a:r>
              <a:rPr lang="fr-FR" sz="1400" dirty="0"/>
              <a:t>+</a:t>
            </a:r>
          </a:p>
          <a:p>
            <a:pPr algn="ctr"/>
            <a:r>
              <a:rPr lang="fr-FR" sz="1400" dirty="0"/>
              <a:t> valeur de la température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841BB1-4D2E-7341-A493-5104AEF86B85}"/>
              </a:ext>
            </a:extLst>
          </p:cNvPr>
          <p:cNvSpPr txBox="1"/>
          <p:nvPr/>
        </p:nvSpPr>
        <p:spPr>
          <a:xfrm>
            <a:off x="80163" y="4628686"/>
            <a:ext cx="4932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/>
              <a:t>Registre I2C CMPS12 :</a:t>
            </a:r>
          </a:p>
          <a:p>
            <a:endParaRPr lang="fr-FR" sz="1400" i="1" u="sng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/>
              <a:t>Intégration de la bibliothèque I2C </a:t>
            </a:r>
            <a:r>
              <a:rPr lang="fr-FR" sz="1400" dirty="0" err="1"/>
              <a:t>tools</a:t>
            </a: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/>
              <a:t>Commande python </a:t>
            </a:r>
            <a:r>
              <a:rPr lang="fr-FR" sz="1400" dirty="0" err="1"/>
              <a:t>sudo</a:t>
            </a:r>
            <a:r>
              <a:rPr lang="fr-FR" sz="1400" dirty="0"/>
              <a:t> i2cdetect –y 1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9089BC4-E9C5-3B42-869B-F638C583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75" y="5664073"/>
            <a:ext cx="2850010" cy="98654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547815-0352-A043-841C-29D7115509DB}"/>
              </a:ext>
            </a:extLst>
          </p:cNvPr>
          <p:cNvSpPr txBox="1"/>
          <p:nvPr/>
        </p:nvSpPr>
        <p:spPr>
          <a:xfrm>
            <a:off x="3575323" y="5895734"/>
            <a:ext cx="191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Registre de communication 0x60</a:t>
            </a:r>
          </a:p>
        </p:txBody>
      </p:sp>
      <p:sp>
        <p:nvSpPr>
          <p:cNvPr id="13" name="Flèche droite à entaille 12">
            <a:extLst>
              <a:ext uri="{FF2B5EF4-FFF2-40B4-BE49-F238E27FC236}">
                <a16:creationId xmlns:a16="http://schemas.microsoft.com/office/drawing/2014/main" id="{7DC91998-92C6-9E40-9A28-D015B92CECC9}"/>
              </a:ext>
            </a:extLst>
          </p:cNvPr>
          <p:cNvSpPr/>
          <p:nvPr/>
        </p:nvSpPr>
        <p:spPr>
          <a:xfrm>
            <a:off x="3296457" y="5981124"/>
            <a:ext cx="440575" cy="247295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DF7C28-4BEF-5A44-A86C-62E559379EE5}"/>
              </a:ext>
            </a:extLst>
          </p:cNvPr>
          <p:cNvSpPr txBox="1"/>
          <p:nvPr/>
        </p:nvSpPr>
        <p:spPr>
          <a:xfrm>
            <a:off x="9223311" y="6004532"/>
            <a:ext cx="266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Code Python détermination du Nord magnétique quelque soit la position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69629C-7103-9F43-A66E-1F506423A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013" y="4699443"/>
            <a:ext cx="2984034" cy="1239522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4DCDBE2-1835-FB49-8537-124A6F6F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12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DCDB3A6-B45B-574F-A0F0-BC4C1D1C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15" y="2654331"/>
            <a:ext cx="11953970" cy="405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  <p:bldP spid="8" grpId="0"/>
      <p:bldP spid="8" grpId="1"/>
      <p:bldP spid="9" grpId="0"/>
      <p:bldP spid="9" grpId="1"/>
      <p:bldP spid="12" grpId="0"/>
      <p:bldP spid="12" grpId="1"/>
      <p:bldP spid="13" grpId="0" animBg="1"/>
      <p:bldP spid="13" grpId="1" animBg="1"/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619BB2-B308-0947-A880-E027D373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Programmation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A1921B-627E-094E-8A61-6085835D4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182493"/>
            <a:ext cx="9613861" cy="3599316"/>
          </a:xfrm>
        </p:spPr>
        <p:txBody>
          <a:bodyPr/>
          <a:lstStyle/>
          <a:p>
            <a:r>
              <a:rPr lang="fr-FR" dirty="0"/>
              <a:t>Résultats obtenus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BDA641-59FB-064E-9906-D64B2C3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13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90F71C-422C-C844-8BC3-0CEEAC86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67" y="3429000"/>
            <a:ext cx="9263288" cy="18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9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6E9F1-E9F0-1A46-937C-CAB0BBF8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Programmation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0B5C76-7E6B-364B-A17C-BF044372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3673110"/>
            <a:ext cx="11346580" cy="2956290"/>
          </a:xfrm>
        </p:spPr>
        <p:txBody>
          <a:bodyPr>
            <a:normAutofit/>
          </a:bodyPr>
          <a:lstStyle/>
          <a:p>
            <a:r>
              <a:rPr lang="fr-FR" dirty="0" err="1"/>
              <a:t>Doxygen</a:t>
            </a:r>
            <a:r>
              <a:rPr lang="fr-FR" dirty="0"/>
              <a:t> ne fonctionne pas de base avec Python</a:t>
            </a:r>
          </a:p>
          <a:p>
            <a:endParaRPr lang="fr-FR" dirty="0"/>
          </a:p>
          <a:p>
            <a:r>
              <a:rPr lang="fr-FR" dirty="0"/>
              <a:t>Plusieurs solutions possible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Utiliser l’optimisation du code pour Java et commenté de la même façon que le C avec un  double ##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Utiliser </a:t>
            </a:r>
            <a:r>
              <a:rPr lang="fr-FR" dirty="0" err="1"/>
              <a:t>doxyPi</a:t>
            </a:r>
            <a:r>
              <a:rPr lang="fr-FR" dirty="0"/>
              <a:t> une librairie permettant de commenté avec  ’’’ comme la syntaxe de Python actuelle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31D76A-3150-A046-8FEB-EE70A52B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089150"/>
            <a:ext cx="9632816" cy="13398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BFA586-0072-9E40-91EB-9A7FC85A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888" y="2116578"/>
            <a:ext cx="7732224" cy="458037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F3066D-6023-BA41-8E79-6637AA88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67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7B2EBF9-5FC3-3B45-A4A4-CAE67F482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8867440" cy="3767899"/>
          </a:xfrm>
        </p:spPr>
        <p:txBody>
          <a:bodyPr/>
          <a:lstStyle/>
          <a:p>
            <a:r>
              <a:rPr lang="fr-FR" dirty="0"/>
              <a:t>Remplacement de l’ancienne boussole par la nouvelle (CMPS12)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Communication de la CMPS12 avec la </a:t>
            </a:r>
            <a:r>
              <a:rPr lang="fr-FR" dirty="0" err="1"/>
              <a:t>Raspberry</a:t>
            </a:r>
            <a:r>
              <a:rPr lang="fr-FR" dirty="0"/>
              <a:t> Pi</a:t>
            </a:r>
          </a:p>
          <a:p>
            <a:endParaRPr lang="fr-FR" dirty="0"/>
          </a:p>
          <a:p>
            <a:r>
              <a:rPr lang="fr-FR" dirty="0"/>
              <a:t>Création d’une classe permettant de récolter les informations de la boussole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15CCF6-091A-9149-8268-B51CF4AA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6749">
            <a:off x="9204684" y="3066733"/>
            <a:ext cx="2261441" cy="210548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90B6A66-E9B3-BD42-9640-F38D18CA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1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Merci de votre attention</a:t>
            </a:r>
            <a:br>
              <a:rPr lang="fr-FR" dirty="0"/>
            </a:br>
            <a:r>
              <a:rPr lang="fr-FR" dirty="0"/>
              <a:t>Avez-vous des questions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35" y="2405646"/>
            <a:ext cx="8013032" cy="387296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95DC5C-0D68-A647-81E2-50A6667D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94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321" y="781363"/>
            <a:ext cx="9613861" cy="1080938"/>
          </a:xfrm>
        </p:spPr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97E48B-D9BA-4DAD-B8C3-8F6B69B4AAF9}"/>
              </a:ext>
            </a:extLst>
          </p:cNvPr>
          <p:cNvSpPr txBox="1"/>
          <p:nvPr/>
        </p:nvSpPr>
        <p:spPr>
          <a:xfrm>
            <a:off x="536302" y="2243106"/>
            <a:ext cx="846042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Présentation du projet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Redéfinition du planning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Répartition des tâches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Points critiques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Travail réalisé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2000" dirty="0"/>
              <a:t>Partie mécanique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2000" dirty="0"/>
              <a:t>Programmation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10" name="Image 9" descr="Résultat de recherche d'images pour &quot;satellite&quot;">
            <a:extLst>
              <a:ext uri="{FF2B5EF4-FFF2-40B4-BE49-F238E27FC236}">
                <a16:creationId xmlns:a16="http://schemas.microsoft.com/office/drawing/2014/main" id="{FB356D6C-6A0C-4083-AC2D-0870FFD510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76" y="2243106"/>
            <a:ext cx="3038006" cy="1705547"/>
          </a:xfrm>
          <a:prstGeom prst="rect">
            <a:avLst/>
          </a:prstGeom>
          <a:noFill/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3D2559-CA59-4814-BD4B-5063D09A3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706" y1="78778" x2="19706" y2="78778"/>
                        <a14:foregroundMark x1="7353" y1="65916" x2="7353" y2="65916"/>
                        <a14:foregroundMark x1="3824" y1="64630" x2="3824" y2="64630"/>
                        <a14:foregroundMark x1="49118" y1="89711" x2="49118" y2="897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727">
            <a:off x="10065575" y="5141983"/>
            <a:ext cx="1835360" cy="1678815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8F8E36B-6230-45F1-8152-CFC3FEF296C7}"/>
              </a:ext>
            </a:extLst>
          </p:cNvPr>
          <p:cNvCxnSpPr>
            <a:cxnSpLocks/>
          </p:cNvCxnSpPr>
          <p:nvPr/>
        </p:nvCxnSpPr>
        <p:spPr>
          <a:xfrm>
            <a:off x="9301655" y="3429000"/>
            <a:ext cx="1529255" cy="2010103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1300254-9681-BA43-B2C3-17208DF0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15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groupe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225296" y="2414016"/>
            <a:ext cx="17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Groupe N°302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6" y="3183556"/>
            <a:ext cx="1090631" cy="87337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864" y="4132738"/>
            <a:ext cx="187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Programmation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36" y="3018086"/>
            <a:ext cx="1151176" cy="112951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216656" y="4132738"/>
            <a:ext cx="187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Electronique</a:t>
            </a:r>
            <a:endParaRPr lang="fr-FR" dirty="0"/>
          </a:p>
        </p:txBody>
      </p:sp>
      <p:sp>
        <p:nvSpPr>
          <p:cNvPr id="10" name="Flèche vers le bas 9"/>
          <p:cNvSpPr/>
          <p:nvPr/>
        </p:nvSpPr>
        <p:spPr>
          <a:xfrm>
            <a:off x="1752808" y="4374054"/>
            <a:ext cx="427272" cy="804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>
            <a:off x="4608576" y="2819924"/>
            <a:ext cx="1408176" cy="3087100"/>
          </a:xfrm>
          <a:prstGeom prst="rightBrace">
            <a:avLst/>
          </a:prstGeom>
          <a:ln w="984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181ADE-4F57-4100-9304-BE82B739FB95}"/>
              </a:ext>
            </a:extLst>
          </p:cNvPr>
          <p:cNvSpPr txBox="1"/>
          <p:nvPr/>
        </p:nvSpPr>
        <p:spPr>
          <a:xfrm>
            <a:off x="6857681" y="2474847"/>
            <a:ext cx="31751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+mj-lt"/>
                <a:ea typeface="MS Reference Specialty" charset="2"/>
                <a:cs typeface="MS Reference Specialty" charset="2"/>
              </a:rPr>
              <a:t>Composition :</a:t>
            </a:r>
          </a:p>
          <a:p>
            <a:pPr algn="ctr"/>
            <a:endParaRPr lang="fr-FR" sz="2000" dirty="0">
              <a:latin typeface="+mj-lt"/>
              <a:ea typeface="MS Reference Specialty" charset="2"/>
              <a:cs typeface="MS Reference Specialty" charset="2"/>
            </a:endParaRPr>
          </a:p>
          <a:p>
            <a:r>
              <a:rPr lang="fr-FR" sz="2000" dirty="0">
                <a:latin typeface="+mj-lt"/>
                <a:ea typeface="MS Reference Specialty" charset="2"/>
                <a:cs typeface="MS Reference Specialty" charset="2"/>
              </a:rPr>
              <a:t>Olivier </a:t>
            </a:r>
            <a:r>
              <a:rPr lang="fr-FR" sz="2000" dirty="0" err="1">
                <a:latin typeface="+mj-lt"/>
                <a:ea typeface="MS Reference Specialty" charset="2"/>
                <a:cs typeface="MS Reference Specialty" charset="2"/>
              </a:rPr>
              <a:t>Berthiau</a:t>
            </a:r>
            <a:endParaRPr lang="fr-FR" sz="2000" dirty="0">
              <a:latin typeface="+mj-lt"/>
              <a:ea typeface="MS Reference Specialty" charset="2"/>
              <a:cs typeface="MS Reference Specialty" charset="2"/>
            </a:endParaRPr>
          </a:p>
          <a:p>
            <a:r>
              <a:rPr lang="fr-FR" sz="2000" dirty="0" err="1">
                <a:latin typeface="+mj-lt"/>
                <a:ea typeface="MS Reference Specialty" charset="2"/>
                <a:cs typeface="MS Reference Specialty" charset="2"/>
              </a:rPr>
              <a:t>Gregoire</a:t>
            </a:r>
            <a:r>
              <a:rPr lang="fr-FR" sz="2000" dirty="0">
                <a:latin typeface="+mj-lt"/>
                <a:ea typeface="MS Reference Specialty" charset="2"/>
                <a:cs typeface="MS Reference Specialty" charset="2"/>
              </a:rPr>
              <a:t> </a:t>
            </a:r>
            <a:r>
              <a:rPr lang="fr-FR" sz="2000" dirty="0" err="1">
                <a:latin typeface="+mj-lt"/>
                <a:ea typeface="MS Reference Specialty" charset="2"/>
                <a:cs typeface="MS Reference Specialty" charset="2"/>
              </a:rPr>
              <a:t>Reboul</a:t>
            </a:r>
            <a:endParaRPr lang="fr-FR" sz="2000" dirty="0">
              <a:latin typeface="+mj-lt"/>
              <a:ea typeface="MS Reference Specialty" charset="2"/>
              <a:cs typeface="MS Reference Specialty" charset="2"/>
            </a:endParaRPr>
          </a:p>
          <a:p>
            <a:r>
              <a:rPr lang="fr-FR" sz="2000" dirty="0">
                <a:latin typeface="+mj-lt"/>
                <a:ea typeface="MS Reference Specialty" charset="2"/>
                <a:cs typeface="MS Reference Specialty" charset="2"/>
              </a:rPr>
              <a:t>Augustin Decaux</a:t>
            </a:r>
          </a:p>
          <a:p>
            <a:r>
              <a:rPr lang="fr-FR" sz="2000" dirty="0">
                <a:latin typeface="+mj-lt"/>
                <a:ea typeface="MS Reference Specialty" charset="2"/>
                <a:cs typeface="MS Reference Specialty" charset="2"/>
              </a:rPr>
              <a:t>Thomas </a:t>
            </a:r>
            <a:r>
              <a:rPr lang="fr-FR" sz="2000" dirty="0" err="1">
                <a:latin typeface="+mj-lt"/>
                <a:ea typeface="MS Reference Specialty" charset="2"/>
                <a:cs typeface="MS Reference Specialty" charset="2"/>
              </a:rPr>
              <a:t>Barrier</a:t>
            </a:r>
            <a:endParaRPr lang="fr-FR" sz="2000" dirty="0">
              <a:latin typeface="+mj-lt"/>
              <a:ea typeface="MS Reference Specialty" charset="2"/>
              <a:cs typeface="MS Reference Specialty" charset="2"/>
            </a:endParaRPr>
          </a:p>
          <a:p>
            <a:r>
              <a:rPr lang="fr-FR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65CF52-4F2E-41F8-9720-D0558161A1FE}"/>
              </a:ext>
            </a:extLst>
          </p:cNvPr>
          <p:cNvSpPr txBox="1"/>
          <p:nvPr/>
        </p:nvSpPr>
        <p:spPr>
          <a:xfrm>
            <a:off x="9502462" y="2482361"/>
            <a:ext cx="27343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+mj-lt"/>
                <a:ea typeface="Century Gothic" charset="0"/>
                <a:cs typeface="Century Gothic" charset="0"/>
              </a:rPr>
              <a:t>Coach :</a:t>
            </a:r>
          </a:p>
          <a:p>
            <a:endParaRPr lang="fr-FR" sz="2000" i="1" u="sng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fr-FR" sz="2000" dirty="0">
                <a:latin typeface="Century Gothic" charset="0"/>
                <a:ea typeface="Century Gothic" charset="0"/>
                <a:cs typeface="Century Gothic" charset="0"/>
              </a:rPr>
              <a:t>Mr Vincent Grimaud</a:t>
            </a:r>
          </a:p>
          <a:p>
            <a:pPr algn="ctr"/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4620224"/>
            <a:ext cx="3218688" cy="1877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3CE96CC-878A-264A-9C41-2894FAB6D1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00" y="5466352"/>
            <a:ext cx="1282287" cy="110576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F7C5A6-E1E3-F64E-9D24-AFB99E6C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44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 animBg="1"/>
      <p:bldP spid="12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AEC0F5-CBBF-B649-B074-7405A0F0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711E98C-3735-A041-8C57-8AB5DE780998}"/>
              </a:ext>
            </a:extLst>
          </p:cNvPr>
          <p:cNvSpPr txBox="1">
            <a:spLocks/>
          </p:cNvSpPr>
          <p:nvPr/>
        </p:nvSpPr>
        <p:spPr>
          <a:xfrm>
            <a:off x="497445" y="2131328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Automatisation d’une parabole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71532933-BC77-8947-8D34-C2D7F496D868}"/>
              </a:ext>
            </a:extLst>
          </p:cNvPr>
          <p:cNvGrpSpPr/>
          <p:nvPr/>
        </p:nvGrpSpPr>
        <p:grpSpPr>
          <a:xfrm>
            <a:off x="622513" y="2295366"/>
            <a:ext cx="10946973" cy="4788268"/>
            <a:chOff x="624238" y="2504908"/>
            <a:chExt cx="8673117" cy="379367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1D07935-065D-A24B-A03B-271AFB9F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53" b="100000" l="97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808" y="4288379"/>
              <a:ext cx="727398" cy="727398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FB75BD6-B724-494D-BC12-DEF1EECE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19" y="4324551"/>
              <a:ext cx="743608" cy="595479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8BCC0A9-CF9E-E341-80E7-8604E5B32684}"/>
                </a:ext>
              </a:extLst>
            </p:cNvPr>
            <p:cNvSpPr txBox="1"/>
            <p:nvPr/>
          </p:nvSpPr>
          <p:spPr>
            <a:xfrm>
              <a:off x="624238" y="4911150"/>
              <a:ext cx="11848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Code python</a:t>
              </a: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622FFD3-7677-6A45-87BD-0AE88F07E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1026" y="4302411"/>
              <a:ext cx="799003" cy="251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0B6D2AF-E5F0-FE45-993D-C7F3DB800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14" b="89738" l="0" r="9978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737" y="5181407"/>
              <a:ext cx="742388" cy="74238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6CA0D23-90DD-EE44-9DDC-E2AE24C24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79" y="4304999"/>
              <a:ext cx="739875" cy="710889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47088FE-6431-9A4F-8E96-446A39BA4EBA}"/>
                </a:ext>
              </a:extLst>
            </p:cNvPr>
            <p:cNvSpPr txBox="1"/>
            <p:nvPr/>
          </p:nvSpPr>
          <p:spPr>
            <a:xfrm>
              <a:off x="7144514" y="4997425"/>
              <a:ext cx="691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Parabole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51CCF27-156B-3C45-A213-ADA6456D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969" b="94170" l="46595" r="100000">
                          <a14:foregroundMark x1="74552" y1="58744" x2="74552" y2="58744"/>
                          <a14:foregroundMark x1="60573" y1="57399" x2="60573" y2="573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27158">
              <a:off x="7120302" y="3879211"/>
              <a:ext cx="1314247" cy="1050455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A2F26F4-7F16-0E41-9844-4F3F1F695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109" y="3020395"/>
              <a:ext cx="1184246" cy="740154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4F9C9727-1721-004A-8885-03A679F71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4433" y="3961155"/>
              <a:ext cx="673290" cy="538632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21C59A5C-0AB4-9D42-B396-DFE89F569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12083" y="5199181"/>
              <a:ext cx="606187" cy="606187"/>
            </a:xfrm>
            <a:prstGeom prst="rect">
              <a:avLst/>
            </a:prstGeom>
          </p:spPr>
        </p:pic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C57F70E1-29D4-6C40-8F9E-A233E514945D}"/>
                </a:ext>
              </a:extLst>
            </p:cNvPr>
            <p:cNvCxnSpPr>
              <a:cxnSpLocks/>
            </p:cNvCxnSpPr>
            <p:nvPr/>
          </p:nvCxnSpPr>
          <p:spPr>
            <a:xfrm>
              <a:off x="4797723" y="4203183"/>
              <a:ext cx="74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78770710-360A-7E4E-B6BE-FD2222851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71741" y="3883660"/>
              <a:ext cx="588018" cy="60018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EDC3EA1-4C66-B34A-BBFC-C86FC31B3EC2}"/>
                </a:ext>
              </a:extLst>
            </p:cNvPr>
            <p:cNvSpPr txBox="1"/>
            <p:nvPr/>
          </p:nvSpPr>
          <p:spPr>
            <a:xfrm>
              <a:off x="2193000" y="4947798"/>
              <a:ext cx="1184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Raspberry Pi 3 &amp; écran tactile TFT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57102E7-6589-AC43-89FD-74681D04C530}"/>
                </a:ext>
              </a:extLst>
            </p:cNvPr>
            <p:cNvSpPr txBox="1"/>
            <p:nvPr/>
          </p:nvSpPr>
          <p:spPr>
            <a:xfrm>
              <a:off x="3853035" y="4400078"/>
              <a:ext cx="1184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>
                  <a:solidFill>
                    <a:schemeClr val="bg1"/>
                  </a:solidFill>
                </a:rPr>
                <a:t>Carte interface ERC V4 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C0E5B8B-C8BC-F64F-A915-96B6AD89F4EF}"/>
                </a:ext>
              </a:extLst>
            </p:cNvPr>
            <p:cNvSpPr txBox="1"/>
            <p:nvPr/>
          </p:nvSpPr>
          <p:spPr>
            <a:xfrm>
              <a:off x="5276996" y="4467517"/>
              <a:ext cx="1396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Rotor &amp; contrôleur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93F23737-EBAC-C545-B016-D41DDCBFB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237" y="4636838"/>
              <a:ext cx="748531" cy="1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2107A8FF-756B-EE4D-876C-9ADB9AAC5EBF}"/>
                </a:ext>
              </a:extLst>
            </p:cNvPr>
            <p:cNvCxnSpPr>
              <a:cxnSpLocks/>
            </p:cNvCxnSpPr>
            <p:nvPr/>
          </p:nvCxnSpPr>
          <p:spPr>
            <a:xfrm>
              <a:off x="3163021" y="5334945"/>
              <a:ext cx="812463" cy="211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C66E9F3-9F12-A74E-8900-17F5137B8C9B}"/>
                </a:ext>
              </a:extLst>
            </p:cNvPr>
            <p:cNvSpPr txBox="1"/>
            <p:nvPr/>
          </p:nvSpPr>
          <p:spPr>
            <a:xfrm>
              <a:off x="3750011" y="5744580"/>
              <a:ext cx="11848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>
                  <a:solidFill>
                    <a:schemeClr val="bg1"/>
                  </a:solidFill>
                </a:rPr>
                <a:t>Carte alimentation du vérin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2C09E918-A467-AB4F-84FB-50EE314FA49B}"/>
                </a:ext>
              </a:extLst>
            </p:cNvPr>
            <p:cNvCxnSpPr>
              <a:cxnSpLocks/>
            </p:cNvCxnSpPr>
            <p:nvPr/>
          </p:nvCxnSpPr>
          <p:spPr>
            <a:xfrm>
              <a:off x="4776259" y="5546227"/>
              <a:ext cx="74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CC0FC98-3790-A24C-96DF-673AC9365037}"/>
                </a:ext>
              </a:extLst>
            </p:cNvPr>
            <p:cNvSpPr txBox="1"/>
            <p:nvPr/>
          </p:nvSpPr>
          <p:spPr>
            <a:xfrm>
              <a:off x="5328059" y="5743713"/>
              <a:ext cx="1396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Vérin super Jack 3</a:t>
              </a:r>
            </a:p>
          </p:txBody>
        </p: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F0E6780B-58CF-854E-A1D8-2234924EBEF1}"/>
                </a:ext>
              </a:extLst>
            </p:cNvPr>
            <p:cNvCxnSpPr>
              <a:cxnSpLocks/>
            </p:cNvCxnSpPr>
            <p:nvPr/>
          </p:nvCxnSpPr>
          <p:spPr>
            <a:xfrm>
              <a:off x="6241511" y="4293031"/>
              <a:ext cx="717397" cy="279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9805F39C-499C-B443-860A-C6D1CDF7E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8329" y="5167675"/>
              <a:ext cx="612901" cy="331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CC3C4C6-7468-2646-981B-DFE6EE57C575}"/>
                </a:ext>
              </a:extLst>
            </p:cNvPr>
            <p:cNvSpPr txBox="1"/>
            <p:nvPr/>
          </p:nvSpPr>
          <p:spPr>
            <a:xfrm>
              <a:off x="8122380" y="3760549"/>
              <a:ext cx="1165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Satellite ETLSAT</a:t>
              </a: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85666602-D725-1349-994D-4F061570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1511" y="2709897"/>
              <a:ext cx="690230" cy="690230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BCCDBDC-7D3D-C942-A540-89A81E3219D7}"/>
                </a:ext>
              </a:extLst>
            </p:cNvPr>
            <p:cNvSpPr txBox="1"/>
            <p:nvPr/>
          </p:nvSpPr>
          <p:spPr>
            <a:xfrm>
              <a:off x="6070430" y="3424386"/>
              <a:ext cx="1396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Modem Tooway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316E2092-CA07-D54A-B911-5D4F49519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7532" y="3177209"/>
              <a:ext cx="2952898" cy="1123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72AB4E40-A1D3-6449-8E42-45C7616A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969" b="94170" l="46595" r="100000">
                          <a14:foregroundMark x1="74552" y1="58744" x2="74552" y2="58744"/>
                          <a14:foregroundMark x1="60573" y1="57399" x2="60573" y2="573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169552" y="2639309"/>
              <a:ext cx="1314247" cy="1050455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E39E380B-132D-DF42-8D8F-DB467C9AC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822160" y="2981505"/>
              <a:ext cx="690230" cy="598582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DFCF8687-CFA4-EB4F-BEC6-E94300284EF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2210036" y="3709327"/>
              <a:ext cx="455471" cy="57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DF93CE8-21F3-8D4A-96A7-20F4DEA1551E}"/>
                </a:ext>
              </a:extLst>
            </p:cNvPr>
            <p:cNvSpPr txBox="1"/>
            <p:nvPr/>
          </p:nvSpPr>
          <p:spPr>
            <a:xfrm>
              <a:off x="1709786" y="3447535"/>
              <a:ext cx="11848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GPS GStar-IV</a:t>
              </a: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E11A25A8-AC71-4B46-8DE3-8085F472D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01209" y="2504908"/>
              <a:ext cx="1184857" cy="1184857"/>
            </a:xfrm>
            <a:prstGeom prst="rect">
              <a:avLst/>
            </a:prstGeom>
          </p:spPr>
        </p:pic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2FFC6C4-E529-AC45-90FC-DB95E8917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4153" y="3585307"/>
              <a:ext cx="427748" cy="659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EFC8BB-6249-0B48-9091-8A027FEF71D8}"/>
                </a:ext>
              </a:extLst>
            </p:cNvPr>
            <p:cNvSpPr/>
            <p:nvPr/>
          </p:nvSpPr>
          <p:spPr>
            <a:xfrm>
              <a:off x="2857675" y="3344739"/>
              <a:ext cx="115127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Boussole CMPS12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B9EBC307-FADD-AB45-948B-9C064C580C1C}"/>
                </a:ext>
              </a:extLst>
            </p:cNvPr>
            <p:cNvSpPr txBox="1"/>
            <p:nvPr/>
          </p:nvSpPr>
          <p:spPr>
            <a:xfrm>
              <a:off x="1401017" y="4420331"/>
              <a:ext cx="13969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tx2">
                      <a:lumMod val="75000"/>
                    </a:schemeClr>
                  </a:solidFill>
                </a:rPr>
                <a:t>Transfert du code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96E42C9-1576-4644-B3E6-A2F2B5E191A8}"/>
                </a:ext>
              </a:extLst>
            </p:cNvPr>
            <p:cNvSpPr txBox="1"/>
            <p:nvPr/>
          </p:nvSpPr>
          <p:spPr>
            <a:xfrm rot="3176107">
              <a:off x="1786632" y="3955639"/>
              <a:ext cx="967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tx2">
                      <a:lumMod val="75000"/>
                    </a:schemeClr>
                  </a:solidFill>
                </a:rPr>
                <a:t>Positionnement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7144BE77-6378-7940-8F86-36D683831999}"/>
                </a:ext>
              </a:extLst>
            </p:cNvPr>
            <p:cNvSpPr txBox="1"/>
            <p:nvPr/>
          </p:nvSpPr>
          <p:spPr>
            <a:xfrm rot="18083649">
              <a:off x="2456236" y="3906574"/>
              <a:ext cx="1431696" cy="17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>
                  <a:solidFill>
                    <a:schemeClr val="tx2">
                      <a:lumMod val="75000"/>
                    </a:schemeClr>
                  </a:solidFill>
                </a:rPr>
                <a:t>Référence Nord magnétique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4DC8CBE7-6854-BB47-99D9-52462AE1AD5C}"/>
                </a:ext>
              </a:extLst>
            </p:cNvPr>
            <p:cNvSpPr txBox="1"/>
            <p:nvPr/>
          </p:nvSpPr>
          <p:spPr>
            <a:xfrm rot="20336393">
              <a:off x="3946805" y="3500360"/>
              <a:ext cx="13969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>
                  <a:solidFill>
                    <a:schemeClr val="tx2">
                      <a:lumMod val="75000"/>
                    </a:schemeClr>
                  </a:solidFill>
                </a:rPr>
                <a:t>Qualité des signaux reçus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6BFA88FC-8065-5E42-A777-45A23F42F1BF}"/>
                </a:ext>
              </a:extLst>
            </p:cNvPr>
            <p:cNvSpPr txBox="1"/>
            <p:nvPr/>
          </p:nvSpPr>
          <p:spPr>
            <a:xfrm rot="1346804">
              <a:off x="5942475" y="4219147"/>
              <a:ext cx="13969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>
                  <a:solidFill>
                    <a:schemeClr val="tx2">
                      <a:lumMod val="75000"/>
                    </a:schemeClr>
                  </a:solidFill>
                </a:rPr>
                <a:t>Orientation axe X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2A78C392-282F-DF49-A3D9-F49A875CE4C2}"/>
                </a:ext>
              </a:extLst>
            </p:cNvPr>
            <p:cNvSpPr txBox="1"/>
            <p:nvPr/>
          </p:nvSpPr>
          <p:spPr>
            <a:xfrm rot="19768869">
              <a:off x="6094739" y="5336908"/>
              <a:ext cx="13969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>
                  <a:solidFill>
                    <a:schemeClr val="tx2">
                      <a:lumMod val="75000"/>
                    </a:schemeClr>
                  </a:solidFill>
                </a:rPr>
                <a:t>Orientation axe Y</a:t>
              </a: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4E54401-35FF-BA42-928E-6DE18F53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70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Carte mentale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24008C-C453-427F-98A5-78F39B48D6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55" y="2357661"/>
            <a:ext cx="7230648" cy="410389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6CCE8E-E085-42FB-8B2F-02B42A92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9" y="2043763"/>
            <a:ext cx="5058490" cy="2901304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17F0BE2-E0DB-47A3-97F4-FB31E801B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12" y="3921361"/>
            <a:ext cx="3717370" cy="2047412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8D8B1A2-7803-4AE0-8376-7C69B23A4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847" y="5165439"/>
            <a:ext cx="2895640" cy="1457161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BF64A30-A8DE-46AE-A24E-0B1689F8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628" y="3111444"/>
            <a:ext cx="2550142" cy="1619833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3726B4-1DC8-474D-BB68-08BA615F6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536" y="4754796"/>
            <a:ext cx="4191902" cy="113922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7E4E04-411D-DC4C-96B2-ED67CE45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04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289E38C9-55F6-44E5-BA87-686A5432CB13}"/>
              </a:ext>
            </a:extLst>
          </p:cNvPr>
          <p:cNvSpPr txBox="1">
            <a:spLocks/>
          </p:cNvSpPr>
          <p:nvPr/>
        </p:nvSpPr>
        <p:spPr>
          <a:xfrm>
            <a:off x="746440" y="754239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Redéfinition du planning</a:t>
            </a:r>
          </a:p>
        </p:txBody>
      </p:sp>
      <p:pic>
        <p:nvPicPr>
          <p:cNvPr id="2050" name="Picture 2" descr="https://scontent-cdt1-1.xx.fbcdn.net/v/t1.15752-9/48411410_329885374277327_6873909576006107136_n.png?_nc_cat=109&amp;_nc_ht=scontent-cdt1-1.xx&amp;oh=eba43569b80bb0c147f12a2601306329&amp;oe=5CAA3F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30" y="2119947"/>
            <a:ext cx="8678771" cy="453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88F00B-7338-6442-A34B-31C71633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84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F3182-63DA-F246-8771-DB4D28AB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Répartition des tâches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16F88D-6961-2B4C-941F-04499582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026133"/>
              </p:ext>
            </p:extLst>
          </p:nvPr>
        </p:nvGraphicFramePr>
        <p:xfrm>
          <a:off x="680321" y="2187613"/>
          <a:ext cx="10778614" cy="44797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55775">
                  <a:extLst>
                    <a:ext uri="{9D8B030D-6E8A-4147-A177-3AD203B41FA5}">
                      <a16:colId xmlns:a16="http://schemas.microsoft.com/office/drawing/2014/main" val="2402891801"/>
                    </a:ext>
                  </a:extLst>
                </a:gridCol>
                <a:gridCol w="1561140">
                  <a:extLst>
                    <a:ext uri="{9D8B030D-6E8A-4147-A177-3AD203B41FA5}">
                      <a16:colId xmlns:a16="http://schemas.microsoft.com/office/drawing/2014/main" val="328027909"/>
                    </a:ext>
                  </a:extLst>
                </a:gridCol>
                <a:gridCol w="1561140">
                  <a:extLst>
                    <a:ext uri="{9D8B030D-6E8A-4147-A177-3AD203B41FA5}">
                      <a16:colId xmlns:a16="http://schemas.microsoft.com/office/drawing/2014/main" val="2902640136"/>
                    </a:ext>
                  </a:extLst>
                </a:gridCol>
                <a:gridCol w="1638233">
                  <a:extLst>
                    <a:ext uri="{9D8B030D-6E8A-4147-A177-3AD203B41FA5}">
                      <a16:colId xmlns:a16="http://schemas.microsoft.com/office/drawing/2014/main" val="4196486771"/>
                    </a:ext>
                  </a:extLst>
                </a:gridCol>
                <a:gridCol w="1662326">
                  <a:extLst>
                    <a:ext uri="{9D8B030D-6E8A-4147-A177-3AD203B41FA5}">
                      <a16:colId xmlns:a16="http://schemas.microsoft.com/office/drawing/2014/main" val="3685569824"/>
                    </a:ext>
                  </a:extLst>
                </a:gridCol>
              </a:tblGrid>
              <a:tr h="61146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 dirty="0">
                          <a:effectLst/>
                        </a:rPr>
                        <a:t>Tâches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>
                          <a:effectLst/>
                        </a:rPr>
                        <a:t>Thomas Barrier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>
                          <a:effectLst/>
                        </a:rPr>
                        <a:t>Olivier Berthiau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>
                          <a:effectLst/>
                        </a:rPr>
                        <a:t>Grégoire Reboul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 dirty="0">
                          <a:effectLst/>
                        </a:rPr>
                        <a:t>Augustin Decaux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46764"/>
                  </a:ext>
                </a:extLst>
              </a:tr>
              <a:tr h="51670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Algorithme automatisation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82587"/>
                  </a:ext>
                </a:extLst>
              </a:tr>
              <a:tr h="502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Câblage capteur boussole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745614"/>
                  </a:ext>
                </a:extLst>
              </a:tr>
              <a:tr h="51670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Liaison boussole </a:t>
                      </a:r>
                      <a:r>
                        <a:rPr lang="fr-FR" sz="1400" u="none" strike="noStrike" dirty="0" err="1">
                          <a:effectLst/>
                        </a:rPr>
                        <a:t>Raspberry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8171"/>
                  </a:ext>
                </a:extLst>
              </a:tr>
              <a:tr h="48877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Création de la classe pour la boussole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832488"/>
                  </a:ext>
                </a:extLst>
              </a:tr>
              <a:tr h="4608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Documentation du code avec Doxygène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804535"/>
                  </a:ext>
                </a:extLst>
              </a:tr>
              <a:tr h="4608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Pilotage automatique du rotor et du vérin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450355"/>
                  </a:ext>
                </a:extLst>
              </a:tr>
              <a:tr h="4608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Mise en commun des programmes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751722"/>
                  </a:ext>
                </a:extLst>
              </a:tr>
              <a:tr h="4608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Test final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9730"/>
                  </a:ext>
                </a:extLst>
              </a:tr>
            </a:tbl>
          </a:graphicData>
        </a:graphic>
      </p:graphicFrame>
      <p:sp>
        <p:nvSpPr>
          <p:cNvPr id="6" name="Multiplication 5">
            <a:extLst>
              <a:ext uri="{FF2B5EF4-FFF2-40B4-BE49-F238E27FC236}">
                <a16:creationId xmlns:a16="http://schemas.microsoft.com/office/drawing/2014/main" id="{AA08D261-D70D-3344-8114-B25E39559AFF}"/>
              </a:ext>
            </a:extLst>
          </p:cNvPr>
          <p:cNvSpPr/>
          <p:nvPr/>
        </p:nvSpPr>
        <p:spPr>
          <a:xfrm>
            <a:off x="10457469" y="3390728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Multiplication 6">
            <a:extLst>
              <a:ext uri="{FF2B5EF4-FFF2-40B4-BE49-F238E27FC236}">
                <a16:creationId xmlns:a16="http://schemas.microsoft.com/office/drawing/2014/main" id="{8A295A07-B558-0148-940C-C2715E4E7599}"/>
              </a:ext>
            </a:extLst>
          </p:cNvPr>
          <p:cNvSpPr/>
          <p:nvPr/>
        </p:nvSpPr>
        <p:spPr>
          <a:xfrm>
            <a:off x="5628289" y="3393375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Multiplication 7">
            <a:extLst>
              <a:ext uri="{FF2B5EF4-FFF2-40B4-BE49-F238E27FC236}">
                <a16:creationId xmlns:a16="http://schemas.microsoft.com/office/drawing/2014/main" id="{67BB192F-0BF9-4F4C-BBBF-62E85ED05A0B}"/>
              </a:ext>
            </a:extLst>
          </p:cNvPr>
          <p:cNvSpPr/>
          <p:nvPr/>
        </p:nvSpPr>
        <p:spPr>
          <a:xfrm>
            <a:off x="10469344" y="3883024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8">
            <a:extLst>
              <a:ext uri="{FF2B5EF4-FFF2-40B4-BE49-F238E27FC236}">
                <a16:creationId xmlns:a16="http://schemas.microsoft.com/office/drawing/2014/main" id="{53D51836-7948-8F44-8C6B-D3E785996120}"/>
              </a:ext>
            </a:extLst>
          </p:cNvPr>
          <p:cNvSpPr/>
          <p:nvPr/>
        </p:nvSpPr>
        <p:spPr>
          <a:xfrm>
            <a:off x="7200558" y="3872542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ication 9">
            <a:extLst>
              <a:ext uri="{FF2B5EF4-FFF2-40B4-BE49-F238E27FC236}">
                <a16:creationId xmlns:a16="http://schemas.microsoft.com/office/drawing/2014/main" id="{4AF5E419-6B65-0D4C-8FB3-E03CFAE0E647}"/>
              </a:ext>
            </a:extLst>
          </p:cNvPr>
          <p:cNvSpPr/>
          <p:nvPr/>
        </p:nvSpPr>
        <p:spPr>
          <a:xfrm>
            <a:off x="8803025" y="4373067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ication 10">
            <a:extLst>
              <a:ext uri="{FF2B5EF4-FFF2-40B4-BE49-F238E27FC236}">
                <a16:creationId xmlns:a16="http://schemas.microsoft.com/office/drawing/2014/main" id="{3995214A-9831-944A-A4DA-485FB3027C78}"/>
              </a:ext>
            </a:extLst>
          </p:cNvPr>
          <p:cNvSpPr/>
          <p:nvPr/>
        </p:nvSpPr>
        <p:spPr>
          <a:xfrm>
            <a:off x="7200558" y="4844464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cation 11">
            <a:extLst>
              <a:ext uri="{FF2B5EF4-FFF2-40B4-BE49-F238E27FC236}">
                <a16:creationId xmlns:a16="http://schemas.microsoft.com/office/drawing/2014/main" id="{825ABFB6-D407-ED40-BE8E-EBF5EDE071B5}"/>
              </a:ext>
            </a:extLst>
          </p:cNvPr>
          <p:cNvSpPr/>
          <p:nvPr/>
        </p:nvSpPr>
        <p:spPr>
          <a:xfrm>
            <a:off x="8803025" y="4852098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cation 14">
            <a:extLst>
              <a:ext uri="{FF2B5EF4-FFF2-40B4-BE49-F238E27FC236}">
                <a16:creationId xmlns:a16="http://schemas.microsoft.com/office/drawing/2014/main" id="{8851F994-4C87-464F-8A7A-51CB8C8F49B7}"/>
              </a:ext>
            </a:extLst>
          </p:cNvPr>
          <p:cNvSpPr/>
          <p:nvPr/>
        </p:nvSpPr>
        <p:spPr>
          <a:xfrm>
            <a:off x="5628289" y="3894899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cation 15">
            <a:extLst>
              <a:ext uri="{FF2B5EF4-FFF2-40B4-BE49-F238E27FC236}">
                <a16:creationId xmlns:a16="http://schemas.microsoft.com/office/drawing/2014/main" id="{3EA59E03-30EE-E54A-A335-400483CDE1BD}"/>
              </a:ext>
            </a:extLst>
          </p:cNvPr>
          <p:cNvSpPr/>
          <p:nvPr/>
        </p:nvSpPr>
        <p:spPr>
          <a:xfrm>
            <a:off x="5628289" y="4392983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Multiplication 17">
            <a:extLst>
              <a:ext uri="{FF2B5EF4-FFF2-40B4-BE49-F238E27FC236}">
                <a16:creationId xmlns:a16="http://schemas.microsoft.com/office/drawing/2014/main" id="{A7F2F22C-41BC-A74B-8BAE-14E7ACC1889A}"/>
              </a:ext>
            </a:extLst>
          </p:cNvPr>
          <p:cNvSpPr/>
          <p:nvPr/>
        </p:nvSpPr>
        <p:spPr>
          <a:xfrm>
            <a:off x="10457469" y="5324454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Multiplication 18">
            <a:extLst>
              <a:ext uri="{FF2B5EF4-FFF2-40B4-BE49-F238E27FC236}">
                <a16:creationId xmlns:a16="http://schemas.microsoft.com/office/drawing/2014/main" id="{180104F5-5178-FF48-8F84-8CDA0A25299D}"/>
              </a:ext>
            </a:extLst>
          </p:cNvPr>
          <p:cNvSpPr/>
          <p:nvPr/>
        </p:nvSpPr>
        <p:spPr>
          <a:xfrm>
            <a:off x="5639544" y="5313223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Multiplication 19">
            <a:extLst>
              <a:ext uri="{FF2B5EF4-FFF2-40B4-BE49-F238E27FC236}">
                <a16:creationId xmlns:a16="http://schemas.microsoft.com/office/drawing/2014/main" id="{DD99A905-BC76-3142-A231-292ED5F7401E}"/>
              </a:ext>
            </a:extLst>
          </p:cNvPr>
          <p:cNvSpPr/>
          <p:nvPr/>
        </p:nvSpPr>
        <p:spPr>
          <a:xfrm>
            <a:off x="8814900" y="5776491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Multiplication 20">
            <a:extLst>
              <a:ext uri="{FF2B5EF4-FFF2-40B4-BE49-F238E27FC236}">
                <a16:creationId xmlns:a16="http://schemas.microsoft.com/office/drawing/2014/main" id="{D4990C86-D1AA-C24D-B4ED-81F7F34A2DCA}"/>
              </a:ext>
            </a:extLst>
          </p:cNvPr>
          <p:cNvSpPr/>
          <p:nvPr/>
        </p:nvSpPr>
        <p:spPr>
          <a:xfrm>
            <a:off x="7188683" y="5776490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cation 21">
            <a:extLst>
              <a:ext uri="{FF2B5EF4-FFF2-40B4-BE49-F238E27FC236}">
                <a16:creationId xmlns:a16="http://schemas.microsoft.com/office/drawing/2014/main" id="{50072254-B17E-D94F-A68A-B6D4A49915A1}"/>
              </a:ext>
            </a:extLst>
          </p:cNvPr>
          <p:cNvSpPr/>
          <p:nvPr/>
        </p:nvSpPr>
        <p:spPr>
          <a:xfrm>
            <a:off x="7188683" y="2856833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Multiplication 22">
            <a:extLst>
              <a:ext uri="{FF2B5EF4-FFF2-40B4-BE49-F238E27FC236}">
                <a16:creationId xmlns:a16="http://schemas.microsoft.com/office/drawing/2014/main" id="{4D8A1170-F394-904D-AC15-653A1890A050}"/>
              </a:ext>
            </a:extLst>
          </p:cNvPr>
          <p:cNvSpPr/>
          <p:nvPr/>
        </p:nvSpPr>
        <p:spPr>
          <a:xfrm>
            <a:off x="10445594" y="2856832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Multiplication 23">
            <a:extLst>
              <a:ext uri="{FF2B5EF4-FFF2-40B4-BE49-F238E27FC236}">
                <a16:creationId xmlns:a16="http://schemas.microsoft.com/office/drawing/2014/main" id="{9222E93F-2292-5944-BB59-51E0DF2BE597}"/>
              </a:ext>
            </a:extLst>
          </p:cNvPr>
          <p:cNvSpPr/>
          <p:nvPr/>
        </p:nvSpPr>
        <p:spPr>
          <a:xfrm>
            <a:off x="5652039" y="6236071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Multiplication 24">
            <a:extLst>
              <a:ext uri="{FF2B5EF4-FFF2-40B4-BE49-F238E27FC236}">
                <a16:creationId xmlns:a16="http://schemas.microsoft.com/office/drawing/2014/main" id="{0435711C-E461-0046-85B5-524B96136121}"/>
              </a:ext>
            </a:extLst>
          </p:cNvPr>
          <p:cNvSpPr/>
          <p:nvPr/>
        </p:nvSpPr>
        <p:spPr>
          <a:xfrm>
            <a:off x="7200558" y="6221950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Multiplication 25">
            <a:extLst>
              <a:ext uri="{FF2B5EF4-FFF2-40B4-BE49-F238E27FC236}">
                <a16:creationId xmlns:a16="http://schemas.microsoft.com/office/drawing/2014/main" id="{C92B60F6-8325-6348-901B-ADF01DF38677}"/>
              </a:ext>
            </a:extLst>
          </p:cNvPr>
          <p:cNvSpPr/>
          <p:nvPr/>
        </p:nvSpPr>
        <p:spPr>
          <a:xfrm>
            <a:off x="8803025" y="6221950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cation 26">
            <a:extLst>
              <a:ext uri="{FF2B5EF4-FFF2-40B4-BE49-F238E27FC236}">
                <a16:creationId xmlns:a16="http://schemas.microsoft.com/office/drawing/2014/main" id="{28E3BDE2-D64B-7742-A6B1-ABC1B812ED2F}"/>
              </a:ext>
            </a:extLst>
          </p:cNvPr>
          <p:cNvSpPr/>
          <p:nvPr/>
        </p:nvSpPr>
        <p:spPr>
          <a:xfrm>
            <a:off x="10469344" y="6245699"/>
            <a:ext cx="381964" cy="396433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B39AB1-F292-BA4E-B6BB-7C2603AE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00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8BDEF9-EB82-FF47-A2C4-B9B491E2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Points critiques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06DE56-7D84-1D43-93A2-4384F061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9959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Maitrise du langage Python</a:t>
            </a:r>
          </a:p>
          <a:p>
            <a:pPr lvl="1"/>
            <a:r>
              <a:rPr lang="fr-FR" dirty="0"/>
              <a:t>Création de fonctions, de classes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Bibliothèque SMBus2 pour la communication I2C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Implantation de la boussole CMPS12</a:t>
            </a:r>
          </a:p>
          <a:p>
            <a:pPr lvl="1"/>
            <a:r>
              <a:rPr lang="fr-FR" dirty="0"/>
              <a:t>Modification du câblage pour faire correspondre la CMPS12 avec l’ancienne boussole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Compréhension de la documentation technique du capteur (registres à utiliser, calibration du capteur)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Absence de bibliothèque en langage Python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AAC87E-420D-3940-A4A2-FA95BD35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780" y="2411551"/>
            <a:ext cx="1423147" cy="14231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DB9B577-FE88-7A43-A7FF-4FE014F32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00" r="99400">
                        <a14:foregroundMark x1="6000" y1="16600" x2="53800" y2="21000"/>
                        <a14:foregroundMark x1="53800" y1="21000" x2="85200" y2="17400"/>
                        <a14:foregroundMark x1="85200" y1="17400" x2="92400" y2="20000"/>
                        <a14:foregroundMark x1="93400" y1="20000" x2="99400" y2="64600"/>
                        <a14:foregroundMark x1="4000" y1="85000" x2="0" y2="49400"/>
                        <a14:foregroundMark x1="0" y1="49400" x2="4800" y2="35000"/>
                        <a14:foregroundMark x1="4800" y1="35000" x2="4200" y2="19200"/>
                        <a14:foregroundMark x1="4200" y1="19200" x2="3800" y2="18200"/>
                        <a14:foregroundMark x1="28200" y1="23600" x2="24800" y2="29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7515" y="5332525"/>
            <a:ext cx="1321678" cy="1321678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DE2269-187F-F346-8469-E58C7C58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82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Partie mécanique</a:t>
            </a:r>
            <a:br>
              <a:rPr lang="fr-FR" dirty="0"/>
            </a:br>
            <a:r>
              <a:rPr lang="fr-FR" i="1" dirty="0"/>
              <a:t>Implantation de la boussole</a:t>
            </a:r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63DDB94-28CA-124F-9E5C-C3D806592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64837">
            <a:off x="3233477" y="3070976"/>
            <a:ext cx="1746596" cy="174659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7CC3229-A0C1-614C-B768-148C411A8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800" r="99400">
                        <a14:foregroundMark x1="6000" y1="16600" x2="53800" y2="21000"/>
                        <a14:foregroundMark x1="53800" y1="21000" x2="85200" y2="17400"/>
                        <a14:foregroundMark x1="85200" y1="17400" x2="92400" y2="20000"/>
                        <a14:foregroundMark x1="93400" y1="20000" x2="99400" y2="64600"/>
                        <a14:foregroundMark x1="4000" y1="85000" x2="0" y2="49400"/>
                        <a14:foregroundMark x1="0" y1="49400" x2="4800" y2="35000"/>
                        <a14:foregroundMark x1="4800" y1="35000" x2="4200" y2="19200"/>
                        <a14:foregroundMark x1="4200" y1="19200" x2="3800" y2="18200"/>
                        <a14:foregroundMark x1="28200" y1="23600" x2="24800" y2="29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4293" y="3237398"/>
            <a:ext cx="1321678" cy="132167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234EF75-647B-EB4E-85C9-75A824EDC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660" y1="80220" x2="38144" y2="76923"/>
                        <a14:foregroundMark x1="74227" y1="70467" x2="83918" y2="72390"/>
                        <a14:foregroundMark x1="81443" y1="50412" x2="82474" y2="47115"/>
                        <a14:foregroundMark x1="81959" y1="25000" x2="89278" y2="28297"/>
                        <a14:foregroundMark x1="60103" y1="86676" x2="58557" y2="88049"/>
                        <a14:foregroundMark x1="59072" y1="85989" x2="58144" y2="880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295245" y="2807462"/>
            <a:ext cx="3029415" cy="2273623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30A825A-9AA2-8148-9114-B54FBF4F694D}"/>
              </a:ext>
            </a:extLst>
          </p:cNvPr>
          <p:cNvSpPr txBox="1"/>
          <p:nvPr/>
        </p:nvSpPr>
        <p:spPr>
          <a:xfrm>
            <a:off x="5069160" y="3404491"/>
            <a:ext cx="88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3,3V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3B79386-12B1-5546-B1A3-D07F44271582}"/>
              </a:ext>
            </a:extLst>
          </p:cNvPr>
          <p:cNvSpPr txBox="1"/>
          <p:nvPr/>
        </p:nvSpPr>
        <p:spPr>
          <a:xfrm>
            <a:off x="5069160" y="3554647"/>
            <a:ext cx="88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SDA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7CB22FD-4A27-2F4B-9EB2-0008CCDE3F1A}"/>
              </a:ext>
            </a:extLst>
          </p:cNvPr>
          <p:cNvSpPr txBox="1"/>
          <p:nvPr/>
        </p:nvSpPr>
        <p:spPr>
          <a:xfrm>
            <a:off x="5070186" y="3681666"/>
            <a:ext cx="88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SCL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F2930F3-8C17-4043-917A-3C0C3A1E26A9}"/>
              </a:ext>
            </a:extLst>
          </p:cNvPr>
          <p:cNvSpPr txBox="1"/>
          <p:nvPr/>
        </p:nvSpPr>
        <p:spPr>
          <a:xfrm>
            <a:off x="5225992" y="4113877"/>
            <a:ext cx="88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0V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AA8437E-9523-9B4F-8DFD-14B76ABED4BF}"/>
              </a:ext>
            </a:extLst>
          </p:cNvPr>
          <p:cNvSpPr txBox="1"/>
          <p:nvPr/>
        </p:nvSpPr>
        <p:spPr>
          <a:xfrm>
            <a:off x="5044847" y="3818973"/>
            <a:ext cx="88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Mode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26B4F1D-B0B0-E443-A077-5109E817D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880136">
            <a:off x="3241322" y="3182964"/>
            <a:ext cx="1746596" cy="1746596"/>
          </a:xfrm>
          <a:prstGeom prst="rect">
            <a:avLst/>
          </a:prstGeom>
        </p:spPr>
      </p:pic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72FF598-142C-3848-8874-EF709BCDBBB2}"/>
              </a:ext>
            </a:extLst>
          </p:cNvPr>
          <p:cNvCxnSpPr>
            <a:cxnSpLocks/>
          </p:cNvCxnSpPr>
          <p:nvPr/>
        </p:nvCxnSpPr>
        <p:spPr>
          <a:xfrm flipV="1">
            <a:off x="10499724" y="2304992"/>
            <a:ext cx="0" cy="64141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0D6B97FC-E5E5-924B-981F-95CB7BA8A6A8}"/>
              </a:ext>
            </a:extLst>
          </p:cNvPr>
          <p:cNvCxnSpPr>
            <a:cxnSpLocks/>
          </p:cNvCxnSpPr>
          <p:nvPr/>
        </p:nvCxnSpPr>
        <p:spPr>
          <a:xfrm flipH="1">
            <a:off x="5753156" y="2304992"/>
            <a:ext cx="4746568" cy="97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BFA86363-A75F-4F42-B53D-B204CF9225B9}"/>
              </a:ext>
            </a:extLst>
          </p:cNvPr>
          <p:cNvSpPr/>
          <p:nvPr/>
        </p:nvSpPr>
        <p:spPr>
          <a:xfrm>
            <a:off x="5682018" y="3501945"/>
            <a:ext cx="124691" cy="1066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EC35CDD-F56C-B240-8169-95B78A36FD3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744364" y="2314756"/>
            <a:ext cx="0" cy="11871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488CC25D-8716-F54C-9D6B-7A72FADFD38B}"/>
              </a:ext>
            </a:extLst>
          </p:cNvPr>
          <p:cNvSpPr/>
          <p:nvPr/>
        </p:nvSpPr>
        <p:spPr>
          <a:xfrm>
            <a:off x="5673226" y="3633905"/>
            <a:ext cx="124691" cy="1066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01F1012-8FF4-6749-B995-0694212667F3}"/>
              </a:ext>
            </a:extLst>
          </p:cNvPr>
          <p:cNvCxnSpPr/>
          <p:nvPr/>
        </p:nvCxnSpPr>
        <p:spPr>
          <a:xfrm flipH="1">
            <a:off x="10308371" y="3008446"/>
            <a:ext cx="191353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9EEF85D6-874C-E54B-8363-129BD0A509DD}"/>
              </a:ext>
            </a:extLst>
          </p:cNvPr>
          <p:cNvCxnSpPr>
            <a:cxnSpLocks/>
          </p:cNvCxnSpPr>
          <p:nvPr/>
        </p:nvCxnSpPr>
        <p:spPr>
          <a:xfrm flipV="1">
            <a:off x="10308371" y="2429566"/>
            <a:ext cx="0" cy="5957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88549654-F320-7540-ADA0-7B8AFC95BF48}"/>
              </a:ext>
            </a:extLst>
          </p:cNvPr>
          <p:cNvCxnSpPr/>
          <p:nvPr/>
        </p:nvCxnSpPr>
        <p:spPr>
          <a:xfrm flipH="1">
            <a:off x="5673226" y="2429566"/>
            <a:ext cx="4635145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F2560B9-2B1D-284A-9531-8957FD37FB69}"/>
              </a:ext>
            </a:extLst>
          </p:cNvPr>
          <p:cNvCxnSpPr/>
          <p:nvPr/>
        </p:nvCxnSpPr>
        <p:spPr>
          <a:xfrm>
            <a:off x="5673226" y="2429566"/>
            <a:ext cx="0" cy="125764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38F7B09A-97DE-A546-8B9A-0F904A392B49}"/>
              </a:ext>
            </a:extLst>
          </p:cNvPr>
          <p:cNvSpPr/>
          <p:nvPr/>
        </p:nvSpPr>
        <p:spPr>
          <a:xfrm>
            <a:off x="5670282" y="3765315"/>
            <a:ext cx="124691" cy="10661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792885AD-D0AB-054D-92CE-0BB179633C88}"/>
              </a:ext>
            </a:extLst>
          </p:cNvPr>
          <p:cNvCxnSpPr>
            <a:cxnSpLocks/>
          </p:cNvCxnSpPr>
          <p:nvPr/>
        </p:nvCxnSpPr>
        <p:spPr>
          <a:xfrm flipH="1">
            <a:off x="10211656" y="3075973"/>
            <a:ext cx="288068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A22DFEF-7F02-EE4A-B88B-8F62B91A0C5D}"/>
              </a:ext>
            </a:extLst>
          </p:cNvPr>
          <p:cNvCxnSpPr/>
          <p:nvPr/>
        </p:nvCxnSpPr>
        <p:spPr>
          <a:xfrm flipV="1">
            <a:off x="10211656" y="2525175"/>
            <a:ext cx="0" cy="55079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D9D98152-D075-3949-98AE-E179596C6223}"/>
              </a:ext>
            </a:extLst>
          </p:cNvPr>
          <p:cNvCxnSpPr>
            <a:cxnSpLocks/>
          </p:cNvCxnSpPr>
          <p:nvPr/>
        </p:nvCxnSpPr>
        <p:spPr>
          <a:xfrm flipH="1">
            <a:off x="5600663" y="2525175"/>
            <a:ext cx="4610994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F8DC7075-E4A3-1D4C-AE6A-309628F02AB3}"/>
              </a:ext>
            </a:extLst>
          </p:cNvPr>
          <p:cNvCxnSpPr>
            <a:cxnSpLocks/>
          </p:cNvCxnSpPr>
          <p:nvPr/>
        </p:nvCxnSpPr>
        <p:spPr>
          <a:xfrm flipH="1">
            <a:off x="5584282" y="2515144"/>
            <a:ext cx="8781" cy="129452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25BBD058-AB26-FA48-803F-E152E2A8EFC4}"/>
              </a:ext>
            </a:extLst>
          </p:cNvPr>
          <p:cNvCxnSpPr/>
          <p:nvPr/>
        </p:nvCxnSpPr>
        <p:spPr>
          <a:xfrm>
            <a:off x="10572141" y="3084765"/>
            <a:ext cx="19343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23D4F2E7-8E54-8743-8337-02EB296783C7}"/>
              </a:ext>
            </a:extLst>
          </p:cNvPr>
          <p:cNvCxnSpPr/>
          <p:nvPr/>
        </p:nvCxnSpPr>
        <p:spPr>
          <a:xfrm flipV="1">
            <a:off x="10765572" y="2208652"/>
            <a:ext cx="0" cy="8761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618232F-DEBF-D740-A65E-9703B85611D4}"/>
              </a:ext>
            </a:extLst>
          </p:cNvPr>
          <p:cNvCxnSpPr>
            <a:cxnSpLocks/>
          </p:cNvCxnSpPr>
          <p:nvPr/>
        </p:nvCxnSpPr>
        <p:spPr>
          <a:xfrm flipH="1">
            <a:off x="5513339" y="2208652"/>
            <a:ext cx="5252233" cy="11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C5633C0-EEFA-2A49-86CC-61C4C4A70C07}"/>
              </a:ext>
            </a:extLst>
          </p:cNvPr>
          <p:cNvCxnSpPr/>
          <p:nvPr/>
        </p:nvCxnSpPr>
        <p:spPr>
          <a:xfrm>
            <a:off x="5513339" y="2209814"/>
            <a:ext cx="0" cy="20551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A538DE0-DC40-3E4F-AB4D-8B52153E213B}"/>
              </a:ext>
            </a:extLst>
          </p:cNvPr>
          <p:cNvCxnSpPr>
            <a:cxnSpLocks/>
          </p:cNvCxnSpPr>
          <p:nvPr/>
        </p:nvCxnSpPr>
        <p:spPr>
          <a:xfrm flipH="1">
            <a:off x="5575490" y="3822854"/>
            <a:ext cx="121745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DEFB6B6B-6BF0-E849-95CC-2D22523E8245}"/>
              </a:ext>
            </a:extLst>
          </p:cNvPr>
          <p:cNvSpPr/>
          <p:nvPr/>
        </p:nvSpPr>
        <p:spPr>
          <a:xfrm>
            <a:off x="5682018" y="4191114"/>
            <a:ext cx="124691" cy="1066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7ABBCC7-AAE6-6A41-9EA4-B0A9FECD09A4}"/>
              </a:ext>
            </a:extLst>
          </p:cNvPr>
          <p:cNvCxnSpPr>
            <a:cxnSpLocks/>
          </p:cNvCxnSpPr>
          <p:nvPr/>
        </p:nvCxnSpPr>
        <p:spPr>
          <a:xfrm flipH="1">
            <a:off x="5513339" y="4264982"/>
            <a:ext cx="26314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75F3709A-FF8A-D141-9A6C-7E17AD25283C}"/>
              </a:ext>
            </a:extLst>
          </p:cNvPr>
          <p:cNvSpPr/>
          <p:nvPr/>
        </p:nvSpPr>
        <p:spPr>
          <a:xfrm>
            <a:off x="5678724" y="3903129"/>
            <a:ext cx="124691" cy="10661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C37B69D3-ED35-7843-8143-D0829B7CEA19}"/>
              </a:ext>
            </a:extLst>
          </p:cNvPr>
          <p:cNvCxnSpPr>
            <a:cxnSpLocks/>
          </p:cNvCxnSpPr>
          <p:nvPr/>
        </p:nvCxnSpPr>
        <p:spPr>
          <a:xfrm flipH="1">
            <a:off x="10097356" y="3162406"/>
            <a:ext cx="40237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F64B08C6-F760-0646-A7A1-1BBD4DC37A81}"/>
              </a:ext>
            </a:extLst>
          </p:cNvPr>
          <p:cNvCxnSpPr/>
          <p:nvPr/>
        </p:nvCxnSpPr>
        <p:spPr>
          <a:xfrm>
            <a:off x="10088561" y="2634492"/>
            <a:ext cx="0" cy="536706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AC1D7017-AE63-A54C-BCBD-6B70232BA59E}"/>
              </a:ext>
            </a:extLst>
          </p:cNvPr>
          <p:cNvCxnSpPr/>
          <p:nvPr/>
        </p:nvCxnSpPr>
        <p:spPr>
          <a:xfrm flipH="1">
            <a:off x="7028840" y="2625700"/>
            <a:ext cx="3059721" cy="2100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A1A0A8D3-5498-234C-ACD7-DEF8F6B04899}"/>
              </a:ext>
            </a:extLst>
          </p:cNvPr>
          <p:cNvCxnSpPr>
            <a:cxnSpLocks/>
          </p:cNvCxnSpPr>
          <p:nvPr/>
        </p:nvCxnSpPr>
        <p:spPr>
          <a:xfrm>
            <a:off x="7028840" y="2634492"/>
            <a:ext cx="0" cy="1924584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1E3EECD-EA77-204B-817D-C9C11C34D471}"/>
              </a:ext>
            </a:extLst>
          </p:cNvPr>
          <p:cNvCxnSpPr/>
          <p:nvPr/>
        </p:nvCxnSpPr>
        <p:spPr>
          <a:xfrm flipH="1">
            <a:off x="5225992" y="4559076"/>
            <a:ext cx="180284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F90EB51-531F-7148-AF8F-44FEC9542B4C}"/>
              </a:ext>
            </a:extLst>
          </p:cNvPr>
          <p:cNvCxnSpPr/>
          <p:nvPr/>
        </p:nvCxnSpPr>
        <p:spPr>
          <a:xfrm flipV="1">
            <a:off x="5225992" y="4113877"/>
            <a:ext cx="0" cy="445199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2CF1A92-852A-174A-B780-12631C8882F8}"/>
              </a:ext>
            </a:extLst>
          </p:cNvPr>
          <p:cNvCxnSpPr>
            <a:cxnSpLocks/>
            <a:endCxn id="30" idx="0"/>
          </p:cNvCxnSpPr>
          <p:nvPr/>
        </p:nvCxnSpPr>
        <p:spPr>
          <a:xfrm flipV="1">
            <a:off x="5225992" y="4113877"/>
            <a:ext cx="444290" cy="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A82AA52-50CD-F049-848C-AB0D2BDB42D4}"/>
              </a:ext>
            </a:extLst>
          </p:cNvPr>
          <p:cNvCxnSpPr>
            <a:cxnSpLocks/>
          </p:cNvCxnSpPr>
          <p:nvPr/>
        </p:nvCxnSpPr>
        <p:spPr>
          <a:xfrm flipV="1">
            <a:off x="5645154" y="3944273"/>
            <a:ext cx="0" cy="18081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51038F5D-7820-FC41-A4AB-83DA759240D8}"/>
              </a:ext>
            </a:extLst>
          </p:cNvPr>
          <p:cNvCxnSpPr>
            <a:cxnSpLocks/>
          </p:cNvCxnSpPr>
          <p:nvPr/>
        </p:nvCxnSpPr>
        <p:spPr>
          <a:xfrm>
            <a:off x="5643568" y="3956436"/>
            <a:ext cx="10618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5B2A46E-F511-A94E-A0B9-B1A89F649991}"/>
              </a:ext>
            </a:extLst>
          </p:cNvPr>
          <p:cNvCxnSpPr/>
          <p:nvPr/>
        </p:nvCxnSpPr>
        <p:spPr>
          <a:xfrm flipV="1">
            <a:off x="4443902" y="3554647"/>
            <a:ext cx="600945" cy="1858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72E18B30-7571-284A-9905-93FA691B56C9}"/>
              </a:ext>
            </a:extLst>
          </p:cNvPr>
          <p:cNvCxnSpPr>
            <a:cxnSpLocks/>
          </p:cNvCxnSpPr>
          <p:nvPr/>
        </p:nvCxnSpPr>
        <p:spPr>
          <a:xfrm flipV="1">
            <a:off x="4462705" y="3681490"/>
            <a:ext cx="601112" cy="20285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1B091E86-4484-CF44-A96E-C17B02E9188C}"/>
              </a:ext>
            </a:extLst>
          </p:cNvPr>
          <p:cNvCxnSpPr>
            <a:endCxn id="29" idx="1"/>
          </p:cNvCxnSpPr>
          <p:nvPr/>
        </p:nvCxnSpPr>
        <p:spPr>
          <a:xfrm flipV="1">
            <a:off x="4462872" y="3820166"/>
            <a:ext cx="607314" cy="20310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E165158-0EAA-6349-988D-4F9F80B512E3}"/>
              </a:ext>
            </a:extLst>
          </p:cNvPr>
          <p:cNvCxnSpPr>
            <a:cxnSpLocks/>
          </p:cNvCxnSpPr>
          <p:nvPr/>
        </p:nvCxnSpPr>
        <p:spPr>
          <a:xfrm flipV="1">
            <a:off x="4462872" y="3958665"/>
            <a:ext cx="607314" cy="16642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0D365C5-C585-CA49-962A-51EABEE0F809}"/>
              </a:ext>
            </a:extLst>
          </p:cNvPr>
          <p:cNvCxnSpPr>
            <a:cxnSpLocks/>
          </p:cNvCxnSpPr>
          <p:nvPr/>
        </p:nvCxnSpPr>
        <p:spPr>
          <a:xfrm>
            <a:off x="4421939" y="4261571"/>
            <a:ext cx="731326" cy="148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 68">
            <a:extLst>
              <a:ext uri="{FF2B5EF4-FFF2-40B4-BE49-F238E27FC236}">
                <a16:creationId xmlns:a16="http://schemas.microsoft.com/office/drawing/2014/main" id="{240A8E28-B0F3-4444-B19F-CFE20D32A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97" b="90164" l="9091" r="93506">
                        <a14:foregroundMark x1="87013" y1="55738" x2="90909" y2="52459"/>
                        <a14:foregroundMark x1="55844" y1="88525" x2="51948" y2="90164"/>
                        <a14:foregroundMark x1="53247" y1="40984" x2="11688" y2="13115"/>
                        <a14:foregroundMark x1="54545" y1="54098" x2="15584" y2="26230"/>
                        <a14:foregroundMark x1="33766" y1="60656" x2="10390" y2="32787"/>
                        <a14:foregroundMark x1="93506" y1="57377" x2="93506" y2="573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4351" y="3537028"/>
            <a:ext cx="975860" cy="770416"/>
          </a:xfrm>
          <a:prstGeom prst="rect">
            <a:avLst/>
          </a:prstGeom>
        </p:spPr>
      </p:pic>
      <p:sp>
        <p:nvSpPr>
          <p:cNvPr id="70" name="Flèche vers la droite 142">
            <a:extLst>
              <a:ext uri="{FF2B5EF4-FFF2-40B4-BE49-F238E27FC236}">
                <a16:creationId xmlns:a16="http://schemas.microsoft.com/office/drawing/2014/main" id="{1214BE2E-CFD5-7F48-94D9-05B06C0EA980}"/>
              </a:ext>
            </a:extLst>
          </p:cNvPr>
          <p:cNvSpPr/>
          <p:nvPr/>
        </p:nvSpPr>
        <p:spPr>
          <a:xfrm>
            <a:off x="2881285" y="3808869"/>
            <a:ext cx="776969" cy="2809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CC585DDA-5FAF-6143-9DB4-EDCCBAE21840}"/>
              </a:ext>
            </a:extLst>
          </p:cNvPr>
          <p:cNvCxnSpPr/>
          <p:nvPr/>
        </p:nvCxnSpPr>
        <p:spPr>
          <a:xfrm>
            <a:off x="1262460" y="5709957"/>
            <a:ext cx="63062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CFF5796-ABB2-524E-83F8-90677E740F3F}"/>
              </a:ext>
            </a:extLst>
          </p:cNvPr>
          <p:cNvCxnSpPr/>
          <p:nvPr/>
        </p:nvCxnSpPr>
        <p:spPr>
          <a:xfrm>
            <a:off x="1262460" y="5956949"/>
            <a:ext cx="6306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377B7FC-92F0-634E-A1C4-EB1207B16687}"/>
              </a:ext>
            </a:extLst>
          </p:cNvPr>
          <p:cNvCxnSpPr/>
          <p:nvPr/>
        </p:nvCxnSpPr>
        <p:spPr>
          <a:xfrm>
            <a:off x="1252743" y="6192493"/>
            <a:ext cx="630621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D73BB16E-6DFA-6144-9ED3-C34F1840BFFB}"/>
              </a:ext>
            </a:extLst>
          </p:cNvPr>
          <p:cNvCxnSpPr/>
          <p:nvPr/>
        </p:nvCxnSpPr>
        <p:spPr>
          <a:xfrm>
            <a:off x="1252744" y="6414699"/>
            <a:ext cx="630621" cy="0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735C4487-BEC6-BD48-A817-0C7C4D1FB5E9}"/>
              </a:ext>
            </a:extLst>
          </p:cNvPr>
          <p:cNvCxnSpPr/>
          <p:nvPr/>
        </p:nvCxnSpPr>
        <p:spPr>
          <a:xfrm>
            <a:off x="1252745" y="6619102"/>
            <a:ext cx="63062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584AA44B-FED4-C843-A67B-F2D225D03286}"/>
              </a:ext>
            </a:extLst>
          </p:cNvPr>
          <p:cNvSpPr txBox="1"/>
          <p:nvPr/>
        </p:nvSpPr>
        <p:spPr>
          <a:xfrm>
            <a:off x="2004491" y="5550674"/>
            <a:ext cx="3769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Alimentation de la boussole 3.3V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6057EE57-647B-B149-83F1-470664E9F0AF}"/>
              </a:ext>
            </a:extLst>
          </p:cNvPr>
          <p:cNvSpPr txBox="1"/>
          <p:nvPr/>
        </p:nvSpPr>
        <p:spPr>
          <a:xfrm>
            <a:off x="1998919" y="5807199"/>
            <a:ext cx="479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SDA (Serial Data Line) : Ligne de donnée bidirectionnelle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34E34B5-E3FA-B142-B505-04AA98E72A01}"/>
              </a:ext>
            </a:extLst>
          </p:cNvPr>
          <p:cNvSpPr txBox="1"/>
          <p:nvPr/>
        </p:nvSpPr>
        <p:spPr>
          <a:xfrm>
            <a:off x="1992395" y="6054147"/>
            <a:ext cx="479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SCL (Serial Data Line) : Ligne de donnée bidirectionnelle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B0C84AA-5402-5848-A169-D351E4502971}"/>
              </a:ext>
            </a:extLst>
          </p:cNvPr>
          <p:cNvSpPr txBox="1"/>
          <p:nvPr/>
        </p:nvSpPr>
        <p:spPr>
          <a:xfrm>
            <a:off x="1985871" y="6297477"/>
            <a:ext cx="479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Sélection du mode I2C ou série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B02B9E4-9A52-6849-9FE9-A98854E43561}"/>
              </a:ext>
            </a:extLst>
          </p:cNvPr>
          <p:cNvSpPr txBox="1"/>
          <p:nvPr/>
        </p:nvSpPr>
        <p:spPr>
          <a:xfrm>
            <a:off x="1979347" y="6487356"/>
            <a:ext cx="479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Branchement au 0V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58B8EBE-206F-E940-8537-A5025EB316B9}"/>
              </a:ext>
            </a:extLst>
          </p:cNvPr>
          <p:cNvSpPr txBox="1"/>
          <p:nvPr/>
        </p:nvSpPr>
        <p:spPr>
          <a:xfrm>
            <a:off x="725868" y="2208652"/>
            <a:ext cx="31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Utilisation du BUS I2C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C6C5D6F0-B8C7-604C-8D44-4CBF65E023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1452" y="2178400"/>
            <a:ext cx="667485" cy="740302"/>
          </a:xfrm>
          <a:prstGeom prst="rect">
            <a:avLst/>
          </a:prstGeom>
        </p:spPr>
      </p:pic>
      <p:sp>
        <p:nvSpPr>
          <p:cNvPr id="83" name="Accolade ouvrante 82">
            <a:extLst>
              <a:ext uri="{FF2B5EF4-FFF2-40B4-BE49-F238E27FC236}">
                <a16:creationId xmlns:a16="http://schemas.microsoft.com/office/drawing/2014/main" id="{82986A9C-B4CD-DD4D-A958-8198E3CA80B2}"/>
              </a:ext>
            </a:extLst>
          </p:cNvPr>
          <p:cNvSpPr/>
          <p:nvPr/>
        </p:nvSpPr>
        <p:spPr>
          <a:xfrm rot="16200000">
            <a:off x="4849640" y="4323452"/>
            <a:ext cx="364595" cy="914400"/>
          </a:xfrm>
          <a:prstGeom prst="leftBrac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1AFF551-CC80-8D46-AA8E-44F4B4D7F1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05" b="90960" l="4681" r="95745">
                        <a14:foregroundMark x1="95745" y1="40113" x2="95745" y2="40113"/>
                        <a14:foregroundMark x1="85106" y1="54802" x2="85106" y2="54802"/>
                        <a14:foregroundMark x1="49787" y1="74576" x2="49787" y2="74576"/>
                        <a14:foregroundMark x1="48511" y1="71186" x2="48511" y2="71186"/>
                        <a14:foregroundMark x1="66809" y1="69492" x2="66809" y2="69492"/>
                        <a14:foregroundMark x1="71915" y1="65537" x2="71915" y2="65537"/>
                        <a14:foregroundMark x1="26383" y1="83051" x2="26383" y2="83051"/>
                        <a14:foregroundMark x1="65532" y1="65537" x2="65532" y2="65537"/>
                        <a14:foregroundMark x1="45957" y1="19209" x2="45957" y2="19209"/>
                        <a14:foregroundMark x1="4681" y1="51412" x2="4681" y2="51412"/>
                        <a14:foregroundMark x1="27660" y1="85876" x2="27660" y2="85876"/>
                        <a14:foregroundMark x1="20426" y1="88136" x2="20426" y2="88136"/>
                        <a14:foregroundMark x1="12766" y1="90960" x2="12766" y2="909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8512" y="4898818"/>
            <a:ext cx="835204" cy="62640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FA33BF-7B39-A94A-9D96-15AF04D8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C3D4-2B57-7F4D-8C56-E948E0100D6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16313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2356</TotalTime>
  <Words>577</Words>
  <Application>Microsoft Macintosh PowerPoint</Application>
  <PresentationFormat>Grand écran</PresentationFormat>
  <Paragraphs>167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Century Gothic</vt:lpstr>
      <vt:lpstr>Courier New</vt:lpstr>
      <vt:lpstr>MS Reference Specialty</vt:lpstr>
      <vt:lpstr>Times New Roman</vt:lpstr>
      <vt:lpstr>Trebuchet MS</vt:lpstr>
      <vt:lpstr>Wingdings</vt:lpstr>
      <vt:lpstr>Berlin</vt:lpstr>
      <vt:lpstr>Oral B: Automatisation du placement d’une parabole et d’une antenne râteau pour la station spatiale internationale ISS </vt:lpstr>
      <vt:lpstr>Sommaire</vt:lpstr>
      <vt:lpstr>Présentation du groupe</vt:lpstr>
      <vt:lpstr>Présentation du projet</vt:lpstr>
      <vt:lpstr>Carte mentale</vt:lpstr>
      <vt:lpstr>Présentation PowerPoint</vt:lpstr>
      <vt:lpstr>Répartition des tâches</vt:lpstr>
      <vt:lpstr>Points critiques</vt:lpstr>
      <vt:lpstr>Partie mécanique Implantation de la boussole</vt:lpstr>
      <vt:lpstr>Programmation</vt:lpstr>
      <vt:lpstr>Programmation</vt:lpstr>
      <vt:lpstr>Programmation</vt:lpstr>
      <vt:lpstr>Programmation</vt:lpstr>
      <vt:lpstr>Programmation</vt:lpstr>
      <vt:lpstr>Conclusion</vt:lpstr>
      <vt:lpstr>Merci de votre attention Avez-vous 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A : projet antenne</dc:title>
  <dc:creator>Microsoft Office User</dc:creator>
  <cp:lastModifiedBy>Microsoft Office User</cp:lastModifiedBy>
  <cp:revision>95</cp:revision>
  <dcterms:created xsi:type="dcterms:W3CDTF">2018-10-15T11:07:38Z</dcterms:created>
  <dcterms:modified xsi:type="dcterms:W3CDTF">2018-12-18T17:03:32Z</dcterms:modified>
</cp:coreProperties>
</file>